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4"/>
  </p:notesMasterIdLst>
  <p:handoutMasterIdLst>
    <p:handoutMasterId r:id="rId105"/>
  </p:handoutMasterIdLst>
  <p:sldIdLst>
    <p:sldId id="359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469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92" r:id="rId31"/>
    <p:sldId id="393" r:id="rId32"/>
    <p:sldId id="394" r:id="rId33"/>
    <p:sldId id="395" r:id="rId34"/>
    <p:sldId id="457" r:id="rId35"/>
    <p:sldId id="520" r:id="rId36"/>
    <p:sldId id="458" r:id="rId37"/>
    <p:sldId id="459" r:id="rId38"/>
    <p:sldId id="460" r:id="rId39"/>
    <p:sldId id="461" r:id="rId40"/>
    <p:sldId id="524" r:id="rId41"/>
    <p:sldId id="521" r:id="rId42"/>
    <p:sldId id="522" r:id="rId43"/>
    <p:sldId id="523" r:id="rId44"/>
    <p:sldId id="525" r:id="rId45"/>
    <p:sldId id="530" r:id="rId46"/>
    <p:sldId id="529" r:id="rId47"/>
    <p:sldId id="526" r:id="rId48"/>
    <p:sldId id="527" r:id="rId49"/>
    <p:sldId id="528" r:id="rId50"/>
    <p:sldId id="531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532" r:id="rId60"/>
    <p:sldId id="464" r:id="rId61"/>
    <p:sldId id="465" r:id="rId62"/>
    <p:sldId id="466" r:id="rId63"/>
    <p:sldId id="467" r:id="rId64"/>
    <p:sldId id="406" r:id="rId65"/>
    <p:sldId id="408" r:id="rId66"/>
    <p:sldId id="472" r:id="rId67"/>
    <p:sldId id="508" r:id="rId68"/>
    <p:sldId id="473" r:id="rId69"/>
    <p:sldId id="507" r:id="rId70"/>
    <p:sldId id="474" r:id="rId71"/>
    <p:sldId id="505" r:id="rId72"/>
    <p:sldId id="506" r:id="rId73"/>
    <p:sldId id="476" r:id="rId74"/>
    <p:sldId id="479" r:id="rId75"/>
    <p:sldId id="481" r:id="rId76"/>
    <p:sldId id="482" r:id="rId77"/>
    <p:sldId id="483" r:id="rId78"/>
    <p:sldId id="509" r:id="rId79"/>
    <p:sldId id="484" r:id="rId80"/>
    <p:sldId id="485" r:id="rId81"/>
    <p:sldId id="486" r:id="rId82"/>
    <p:sldId id="487" r:id="rId83"/>
    <p:sldId id="488" r:id="rId84"/>
    <p:sldId id="489" r:id="rId85"/>
    <p:sldId id="491" r:id="rId86"/>
    <p:sldId id="510" r:id="rId87"/>
    <p:sldId id="511" r:id="rId88"/>
    <p:sldId id="512" r:id="rId89"/>
    <p:sldId id="494" r:id="rId90"/>
    <p:sldId id="495" r:id="rId91"/>
    <p:sldId id="513" r:id="rId92"/>
    <p:sldId id="497" r:id="rId93"/>
    <p:sldId id="498" r:id="rId94"/>
    <p:sldId id="514" r:id="rId95"/>
    <p:sldId id="515" r:id="rId96"/>
    <p:sldId id="516" r:id="rId97"/>
    <p:sldId id="502" r:id="rId98"/>
    <p:sldId id="503" r:id="rId99"/>
    <p:sldId id="504" r:id="rId100"/>
    <p:sldId id="517" r:id="rId101"/>
    <p:sldId id="518" r:id="rId102"/>
    <p:sldId id="519" r:id="rId103"/>
  </p:sldIdLst>
  <p:sldSz cx="9144000" cy="6858000" type="screen4x3"/>
  <p:notesSz cx="6997700" cy="9283700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99CC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9" autoAdjust="0"/>
    <p:restoredTop sz="94690"/>
  </p:normalViewPr>
  <p:slideViewPr>
    <p:cSldViewPr snapToGrid="0">
      <p:cViewPr varScale="1">
        <p:scale>
          <a:sx n="87" d="100"/>
          <a:sy n="87" d="100"/>
        </p:scale>
        <p:origin x="1752" y="184"/>
      </p:cViewPr>
      <p:guideLst>
        <p:guide orient="horz" pos="679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 smtClean="0"/>
            </a:lvl1pPr>
          </a:lstStyle>
          <a:p>
            <a:pPr>
              <a:defRPr/>
            </a:pPr>
            <a:fld id="{3810A858-4957-498B-B114-2E2950A016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413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75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 smtClean="0"/>
            </a:lvl1pPr>
          </a:lstStyle>
          <a:p>
            <a:pPr>
              <a:defRPr/>
            </a:pPr>
            <a:fld id="{CC4E8CF0-3507-4F20-A073-228C122C1F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2473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94DB193D-8622-4B27-90AC-E32AD6147AFE}" type="slidenum">
              <a:rPr lang="en-US" altLang="zh-CN" sz="1200"/>
              <a:pPr/>
              <a:t>1</a:t>
            </a:fld>
            <a:endParaRPr lang="en-US" altLang="zh-CN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221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43E39C59-585F-43DA-8448-FC2AF70588B4}" type="slidenum">
              <a:rPr lang="en-US" altLang="zh-CN" sz="1200"/>
              <a:pPr/>
              <a:t>10</a:t>
            </a:fld>
            <a:endParaRPr lang="en-US" altLang="zh-CN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88609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C2870A1E-0C0B-44E8-A7E4-495A59E95397}" type="slidenum">
              <a:rPr lang="en-US" altLang="zh-CN" sz="1200"/>
              <a:pPr/>
              <a:t>100</a:t>
            </a:fld>
            <a:endParaRPr lang="en-US" altLang="zh-CN" sz="120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787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E04EFE51-C546-472C-AD20-1A0143E3C788}" type="slidenum">
              <a:rPr lang="en-US" altLang="zh-CN" sz="1200"/>
              <a:pPr/>
              <a:t>101</a:t>
            </a:fld>
            <a:endParaRPr lang="en-US" altLang="zh-CN" sz="1200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4530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8DDFA412-389A-43F7-A38B-12863714BABF}" type="slidenum">
              <a:rPr lang="en-US" altLang="zh-CN" sz="1200"/>
              <a:pPr/>
              <a:t>102</a:t>
            </a:fld>
            <a:endParaRPr lang="en-US" altLang="zh-CN" sz="1200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7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319BF37F-3C54-4B09-960B-E99C9A9FA9F4}" type="slidenum">
              <a:rPr lang="en-US" altLang="zh-CN" sz="1200"/>
              <a:pPr/>
              <a:t>11</a:t>
            </a:fld>
            <a:endParaRPr lang="en-US" altLang="zh-CN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70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E06C2614-1611-4E73-8D5E-6175F6EE1A15}" type="slidenum">
              <a:rPr lang="en-US" altLang="zh-CN" sz="1200"/>
              <a:pPr/>
              <a:t>12</a:t>
            </a:fld>
            <a:endParaRPr lang="en-US" altLang="zh-CN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03A61F51-BC45-43C8-9854-5AA1DF9A7ACC}" type="slidenum">
              <a:rPr lang="en-US" altLang="zh-CN" sz="1200"/>
              <a:pPr/>
              <a:t>13</a:t>
            </a:fld>
            <a:endParaRPr lang="en-US" altLang="zh-CN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53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19BB4A4-6CD5-4F25-8C5A-65261AA7C968}" type="slidenum">
              <a:rPr lang="en-US" altLang="zh-CN" sz="1200"/>
              <a:pPr/>
              <a:t>14</a:t>
            </a:fld>
            <a:endParaRPr lang="en-US" altLang="zh-CN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78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448EFE11-E24D-465F-ACC4-901B7236673B}" type="slidenum">
              <a:rPr lang="en-US" altLang="zh-CN" sz="1200"/>
              <a:pPr/>
              <a:t>15</a:t>
            </a:fld>
            <a:endParaRPr lang="en-US" altLang="zh-CN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62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E04117E9-C311-4899-9BB2-AB830CCED04C}" type="slidenum">
              <a:rPr lang="en-US" altLang="zh-CN" sz="1200"/>
              <a:pPr/>
              <a:t>16</a:t>
            </a:fld>
            <a:endParaRPr lang="en-US" altLang="zh-CN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097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C7AB70C9-5F54-4BEB-A7C0-1BF5E83E7B0D}" type="slidenum">
              <a:rPr lang="en-US" altLang="zh-CN" sz="1200"/>
              <a:pPr/>
              <a:t>17</a:t>
            </a:fld>
            <a:endParaRPr lang="en-US" altLang="zh-CN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10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C50FE207-03DA-4AA0-B404-DDC3C02A2BCC}" type="slidenum">
              <a:rPr lang="en-US" altLang="zh-CN" sz="1200"/>
              <a:pPr/>
              <a:t>18</a:t>
            </a:fld>
            <a:endParaRPr lang="en-US" altLang="zh-CN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33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4AE4B89F-155C-41AD-BDC2-07666EFE9674}" type="slidenum">
              <a:rPr lang="en-US" altLang="zh-CN" sz="1200"/>
              <a:pPr/>
              <a:t>19</a:t>
            </a:fld>
            <a:endParaRPr lang="en-US" altLang="zh-CN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9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AEF0A148-F39F-43B4-817F-CC3AF415959D}" type="slidenum">
              <a:rPr lang="en-US" altLang="zh-CN" sz="1200"/>
              <a:pPr/>
              <a:t>2</a:t>
            </a:fld>
            <a:endParaRPr lang="en-US" altLang="zh-CN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184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1468B38-C37D-4DD9-B513-4CDE6597AEC1}" type="slidenum">
              <a:rPr lang="en-US" altLang="zh-CN" sz="1200"/>
              <a:pPr/>
              <a:t>20</a:t>
            </a:fld>
            <a:endParaRPr lang="en-US" altLang="zh-CN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7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279BE6B8-6B61-43E2-BC08-4EB4A0BA4CF2}" type="slidenum">
              <a:rPr lang="en-US" altLang="zh-CN" sz="1200"/>
              <a:pPr/>
              <a:t>21</a:t>
            </a:fld>
            <a:endParaRPr lang="en-US" altLang="zh-CN" sz="12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278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A3CA2780-B4E7-4C6D-8C0D-249AF7E1D3F4}" type="slidenum">
              <a:rPr lang="en-US" altLang="zh-CN" sz="1200"/>
              <a:pPr/>
              <a:t>22</a:t>
            </a:fld>
            <a:endParaRPr lang="en-US" altLang="zh-CN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89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594D2BFA-BF6B-4D42-8450-AE16F4344BCC}" type="slidenum">
              <a:rPr lang="en-US" altLang="zh-CN" sz="1200"/>
              <a:pPr/>
              <a:t>23</a:t>
            </a:fld>
            <a:endParaRPr lang="en-US" altLang="zh-CN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317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FE2A17CD-AC38-4AAE-BE28-EAD67D0BF2D4}" type="slidenum">
              <a:rPr lang="en-US" altLang="zh-CN" sz="1200"/>
              <a:pPr/>
              <a:t>24</a:t>
            </a:fld>
            <a:endParaRPr lang="en-US" altLang="zh-CN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948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5B63226D-44F7-4B53-8FFE-7F60334B648F}" type="slidenum">
              <a:rPr lang="en-US" altLang="zh-CN" sz="1200"/>
              <a:pPr/>
              <a:t>25</a:t>
            </a:fld>
            <a:endParaRPr lang="en-US" altLang="zh-CN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67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7522698-6650-407A-95B0-1E02E594D905}" type="slidenum">
              <a:rPr lang="en-US" altLang="zh-CN" sz="1200"/>
              <a:pPr/>
              <a:t>26</a:t>
            </a:fld>
            <a:endParaRPr lang="en-US" altLang="zh-CN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816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8C1DCF65-6F5D-4F7E-A242-F70E1E32355D}" type="slidenum">
              <a:rPr lang="en-US" altLang="zh-CN" sz="1200"/>
              <a:pPr/>
              <a:t>27</a:t>
            </a:fld>
            <a:endParaRPr lang="en-US" altLang="zh-CN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72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F19B4C33-6D68-4A30-8D83-45F31160EFE1}" type="slidenum">
              <a:rPr lang="en-US" altLang="zh-CN" sz="1200"/>
              <a:pPr/>
              <a:t>28</a:t>
            </a:fld>
            <a:endParaRPr lang="en-US" altLang="zh-CN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954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A17A5BE4-2B51-4ACE-8AC4-A220DB96EF0B}" type="slidenum">
              <a:rPr lang="en-US" altLang="zh-CN" sz="1200"/>
              <a:pPr/>
              <a:t>29</a:t>
            </a:fld>
            <a:endParaRPr lang="en-US" altLang="zh-CN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339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2B1CF973-53D1-4255-8DDE-18ACE6A5DA4B}" type="slidenum">
              <a:rPr lang="en-US" altLang="zh-CN" sz="1200"/>
              <a:pPr/>
              <a:t>3</a:t>
            </a:fld>
            <a:endParaRPr lang="en-US" altLang="zh-CN" sz="12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964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10FFCF11-E126-48DB-8413-A83FFED5D54E}" type="slidenum">
              <a:rPr lang="en-US" altLang="zh-CN" sz="1200"/>
              <a:pPr/>
              <a:t>30</a:t>
            </a:fld>
            <a:endParaRPr lang="en-US" altLang="zh-CN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679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CE3356E2-17B9-4E16-8139-54489D9E0925}" type="slidenum">
              <a:rPr lang="en-US" altLang="zh-CN" sz="1200"/>
              <a:pPr/>
              <a:t>31</a:t>
            </a:fld>
            <a:endParaRPr lang="en-US" altLang="zh-CN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12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8D47C77C-B382-4BDD-8C45-64540A21E29E}" type="slidenum">
              <a:rPr lang="en-US" altLang="zh-CN" sz="1200"/>
              <a:pPr/>
              <a:t>32</a:t>
            </a:fld>
            <a:endParaRPr lang="en-US" altLang="zh-CN" sz="12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54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320C3DD9-5813-408D-97A9-795B2FAE0870}" type="slidenum">
              <a:rPr lang="en-US" altLang="zh-CN" sz="1200"/>
              <a:pPr/>
              <a:t>33</a:t>
            </a:fld>
            <a:endParaRPr lang="en-US" altLang="zh-CN" sz="12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916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D3BBFA7B-9338-421A-875A-D561983AA052}" type="slidenum">
              <a:rPr lang="en-US" altLang="zh-CN" sz="1200"/>
              <a:pPr/>
              <a:t>34</a:t>
            </a:fld>
            <a:endParaRPr lang="en-US" altLang="zh-CN" sz="120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172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799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39376F18-A1B9-4B16-AA39-0E8CE2629FD1}" type="slidenum">
              <a:rPr lang="en-US" altLang="zh-CN" sz="1200"/>
              <a:pPr/>
              <a:t>36</a:t>
            </a:fld>
            <a:endParaRPr lang="en-US" altLang="zh-CN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23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E729971F-5CCB-4876-AE44-9A051763DE32}" type="slidenum">
              <a:rPr lang="en-US" altLang="zh-CN" sz="1200"/>
              <a:pPr/>
              <a:t>37</a:t>
            </a:fld>
            <a:endParaRPr lang="en-US" altLang="zh-CN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83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94648E55-8674-4387-8391-A028A470258E}" type="slidenum">
              <a:rPr lang="en-US" altLang="zh-CN" sz="1200"/>
              <a:pPr/>
              <a:t>38</a:t>
            </a:fld>
            <a:endParaRPr lang="en-US" altLang="zh-CN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75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85E49B23-F975-423A-A59A-8ADD1BD9D368}" type="slidenum">
              <a:rPr lang="en-US" altLang="zh-CN" sz="1200"/>
              <a:pPr/>
              <a:t>39</a:t>
            </a:fld>
            <a:endParaRPr lang="en-US" altLang="zh-CN" sz="12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27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040F309-B2C2-48C0-BF4B-4C6250A59FA9}" type="slidenum">
              <a:rPr lang="en-US" altLang="zh-CN" sz="1200"/>
              <a:pPr/>
              <a:t>4</a:t>
            </a:fld>
            <a:endParaRPr lang="en-US" altLang="zh-CN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726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r"/>
            <a:fld id="{39C144EE-4E9E-4AD3-997D-68F682A65C3B}" type="slidenum">
              <a:rPr lang="en-US" altLang="zh-CN" sz="1200"/>
              <a:pPr algn="r"/>
              <a:t>40</a:t>
            </a:fld>
            <a:endParaRPr lang="en-US" altLang="zh-CN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918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r"/>
            <a:fld id="{ED3C924E-3A46-4DA6-841C-8DFA1AD56C9E}" type="slidenum">
              <a:rPr lang="en-US" altLang="zh-CN" sz="1200"/>
              <a:pPr algn="r"/>
              <a:t>41</a:t>
            </a:fld>
            <a:endParaRPr lang="en-US" altLang="zh-CN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73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r"/>
            <a:fld id="{29059A43-F50F-4305-A309-C88098626528}" type="slidenum">
              <a:rPr lang="en-US" altLang="zh-CN" sz="1200"/>
              <a:pPr algn="r"/>
              <a:t>42</a:t>
            </a:fld>
            <a:endParaRPr lang="en-US" altLang="zh-CN" sz="120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3055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r"/>
            <a:fld id="{8567A349-37A6-42B5-BAEF-D0DC8701417F}" type="slidenum">
              <a:rPr lang="en-US" altLang="zh-CN" sz="1200"/>
              <a:pPr algn="r"/>
              <a:t>43</a:t>
            </a:fld>
            <a:endParaRPr lang="en-US" altLang="zh-CN" sz="120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2943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r"/>
            <a:fld id="{D11944E9-B90A-409D-B466-A343FB1C8F5C}" type="slidenum">
              <a:rPr lang="en-US" altLang="zh-CN" sz="1200"/>
              <a:pPr algn="r"/>
              <a:t>44</a:t>
            </a:fld>
            <a:endParaRPr lang="en-US" altLang="zh-CN" sz="12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377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r"/>
            <a:fld id="{D9CD559E-F69F-4DAA-AB20-59523905EB60}" type="slidenum">
              <a:rPr lang="en-US" altLang="zh-CN" sz="1200"/>
              <a:pPr algn="r"/>
              <a:t>45</a:t>
            </a:fld>
            <a:endParaRPr lang="en-US" altLang="zh-CN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49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r"/>
            <a:fld id="{F8FF62BC-E024-475C-A70D-3D793143FF7A}" type="slidenum">
              <a:rPr lang="en-US" altLang="zh-CN" sz="1200"/>
              <a:pPr algn="r"/>
              <a:t>46</a:t>
            </a:fld>
            <a:endParaRPr lang="en-US" altLang="zh-CN" sz="12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95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r"/>
            <a:fld id="{E7EB5685-2F00-46CB-BCB3-8C8B00230214}" type="slidenum">
              <a:rPr lang="en-US" altLang="zh-CN" sz="1200"/>
              <a:pPr algn="r"/>
              <a:t>47</a:t>
            </a:fld>
            <a:endParaRPr lang="en-US" altLang="zh-CN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68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r"/>
            <a:fld id="{67442BC2-C948-4738-A06E-920971620DE9}" type="slidenum">
              <a:rPr lang="en-US" altLang="zh-CN" sz="1200"/>
              <a:pPr algn="r"/>
              <a:t>48</a:t>
            </a:fld>
            <a:endParaRPr lang="en-US" altLang="zh-CN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070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r"/>
            <a:fld id="{652FD1E3-844A-4256-AFD3-710D59204D14}" type="slidenum">
              <a:rPr lang="en-US" altLang="zh-CN" sz="1200"/>
              <a:pPr algn="r"/>
              <a:t>49</a:t>
            </a:fld>
            <a:endParaRPr lang="en-US" altLang="zh-CN" sz="120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5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054AC715-0E06-4286-996F-C697035FD40A}" type="slidenum">
              <a:rPr lang="en-US" altLang="zh-CN" sz="1200"/>
              <a:pPr/>
              <a:t>5</a:t>
            </a:fld>
            <a:endParaRPr lang="en-US" altLang="zh-CN" sz="12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7427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8897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C9605B35-DB48-474D-96ED-2CDDB90ED380}" type="slidenum">
              <a:rPr lang="en-US" altLang="zh-CN" sz="1200"/>
              <a:pPr/>
              <a:t>51</a:t>
            </a:fld>
            <a:endParaRPr lang="en-US" altLang="zh-CN" sz="12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358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ADCB1009-5987-47E7-A5C1-53ACAFAD0F8A}" type="slidenum">
              <a:rPr lang="en-US" altLang="zh-CN" sz="1200"/>
              <a:pPr/>
              <a:t>52</a:t>
            </a:fld>
            <a:endParaRPr lang="en-US" altLang="zh-CN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9367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89F5C346-7D5A-4EDE-9F7F-E58FE203DBA8}" type="slidenum">
              <a:rPr lang="en-US" altLang="zh-CN" sz="1200"/>
              <a:pPr/>
              <a:t>53</a:t>
            </a:fld>
            <a:endParaRPr lang="en-US" altLang="zh-CN" sz="12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8748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1D0E4EE1-428E-472D-A6E8-A89C816A36F6}" type="slidenum">
              <a:rPr lang="en-US" altLang="zh-CN" sz="1200"/>
              <a:pPr/>
              <a:t>54</a:t>
            </a:fld>
            <a:endParaRPr lang="en-US" altLang="zh-CN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790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D651AD6-2ADE-4195-9999-67C7086210B0}" type="slidenum">
              <a:rPr lang="en-US" altLang="zh-CN" sz="1200"/>
              <a:pPr/>
              <a:t>55</a:t>
            </a:fld>
            <a:endParaRPr lang="en-US" altLang="zh-CN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4760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8B1BF917-C819-4844-B00B-D821082D4478}" type="slidenum">
              <a:rPr lang="en-US" altLang="zh-CN" sz="1200"/>
              <a:pPr/>
              <a:t>56</a:t>
            </a:fld>
            <a:endParaRPr lang="en-US" altLang="zh-CN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9158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DE50CEAF-74D6-44BA-8AFA-4F1174179991}" type="slidenum">
              <a:rPr lang="en-US" altLang="zh-CN" sz="1200"/>
              <a:pPr/>
              <a:t>57</a:t>
            </a:fld>
            <a:endParaRPr lang="en-US" altLang="zh-CN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879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2FD8F9DC-8D8C-4EF4-8AA2-7F5AF1183574}" type="slidenum">
              <a:rPr lang="en-US" altLang="zh-CN" sz="1200"/>
              <a:pPr/>
              <a:t>58</a:t>
            </a:fld>
            <a:endParaRPr lang="en-US" altLang="zh-CN" sz="12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9030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r"/>
            <a:fld id="{DBD65524-3477-40C3-AA52-A934A53D2345}" type="slidenum">
              <a:rPr lang="en-US" altLang="zh-CN" sz="1200"/>
              <a:pPr algn="r"/>
              <a:t>59</a:t>
            </a:fld>
            <a:endParaRPr lang="en-US" altLang="zh-CN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55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CCFF0B9D-7BCF-4E41-B3A8-6C469646DE9A}" type="slidenum">
              <a:rPr lang="en-US" altLang="zh-CN" sz="1200"/>
              <a:pPr/>
              <a:t>6</a:t>
            </a:fld>
            <a:endParaRPr lang="en-US" altLang="zh-CN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2576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550A8044-B37B-40D7-9F33-961355A82EE4}" type="slidenum">
              <a:rPr lang="en-US" altLang="zh-CN" sz="1200"/>
              <a:pPr/>
              <a:t>60</a:t>
            </a:fld>
            <a:endParaRPr lang="en-US" altLang="zh-CN" sz="120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436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C3C3F784-62BF-456B-BC83-D8C0996410E9}" type="slidenum">
              <a:rPr lang="en-US" altLang="zh-CN" sz="1200"/>
              <a:pPr/>
              <a:t>61</a:t>
            </a:fld>
            <a:endParaRPr lang="en-US" altLang="zh-CN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715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AFD39FD6-66DF-4C23-ADA1-3CA3B14FED89}" type="slidenum">
              <a:rPr lang="en-US" altLang="zh-CN" sz="1200"/>
              <a:pPr/>
              <a:t>62</a:t>
            </a:fld>
            <a:endParaRPr lang="en-US" altLang="zh-CN" sz="120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1523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DA35BB45-AA66-49F9-82A7-BC95AA054776}" type="slidenum">
              <a:rPr lang="en-US" altLang="zh-CN" sz="1200"/>
              <a:pPr/>
              <a:t>63</a:t>
            </a:fld>
            <a:endParaRPr lang="en-US" altLang="zh-CN" sz="120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814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C449AE1E-D810-4B21-896F-6DF84866A98D}" type="slidenum">
              <a:rPr lang="en-US" altLang="zh-CN" sz="1200"/>
              <a:pPr/>
              <a:t>64</a:t>
            </a:fld>
            <a:endParaRPr lang="en-US" altLang="zh-CN" sz="120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991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EF65EDC2-9088-4342-AD66-E58AF882DC65}" type="slidenum">
              <a:rPr lang="en-US" altLang="zh-CN" sz="1200"/>
              <a:pPr/>
              <a:t>65</a:t>
            </a:fld>
            <a:endParaRPr lang="en-US" altLang="zh-CN" sz="120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260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E33A0BAA-C8E5-4E3D-A34F-FC03830BF101}" type="slidenum">
              <a:rPr lang="en-US" altLang="zh-CN" sz="1200"/>
              <a:pPr/>
              <a:t>66</a:t>
            </a:fld>
            <a:endParaRPr lang="en-US" altLang="zh-CN" sz="120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0595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0835B48-B524-46A4-BCDE-EB2A1040DA8A}" type="slidenum">
              <a:rPr lang="en-US" altLang="zh-CN" sz="1200"/>
              <a:pPr/>
              <a:t>67</a:t>
            </a:fld>
            <a:endParaRPr lang="en-US" altLang="zh-CN" sz="120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0886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26935C51-4105-42FE-91EC-901C791792CD}" type="slidenum">
              <a:rPr lang="en-US" altLang="zh-CN" sz="1200"/>
              <a:pPr/>
              <a:t>68</a:t>
            </a:fld>
            <a:endParaRPr lang="en-US" altLang="zh-CN" sz="120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923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98D682B3-D6A5-4F01-A3F3-0BC39A529796}" type="slidenum">
              <a:rPr lang="en-US" altLang="zh-CN" sz="1200"/>
              <a:pPr/>
              <a:t>69</a:t>
            </a:fld>
            <a:endParaRPr lang="en-US" altLang="zh-CN" sz="1200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43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8123FBCC-AE9C-442A-8CBB-AB6F2A731CC1}" type="slidenum">
              <a:rPr lang="en-US" altLang="zh-CN" sz="1200"/>
              <a:pPr/>
              <a:t>7</a:t>
            </a:fld>
            <a:endParaRPr lang="en-US" altLang="zh-CN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8686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1EC79C67-E58E-482F-9C23-C8B1975C3DC0}" type="slidenum">
              <a:rPr lang="en-US" altLang="zh-CN" sz="1200"/>
              <a:pPr/>
              <a:t>70</a:t>
            </a:fld>
            <a:endParaRPr lang="en-US" altLang="zh-CN" sz="1200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787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9AD24AC0-9BF9-43FA-B278-985C57664DEC}" type="slidenum">
              <a:rPr lang="en-US" altLang="zh-CN" sz="1200"/>
              <a:pPr/>
              <a:t>71</a:t>
            </a:fld>
            <a:endParaRPr lang="en-US" altLang="zh-CN" sz="120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190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DBA4BD28-FA99-41DE-B6FC-FCA13CA63010}" type="slidenum">
              <a:rPr lang="en-US" altLang="zh-CN" sz="1200"/>
              <a:pPr/>
              <a:t>72</a:t>
            </a:fld>
            <a:endParaRPr lang="en-US" altLang="zh-CN" sz="120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6355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FF6DBD1-6A99-4464-ACAE-1ADF44BA61A7}" type="slidenum">
              <a:rPr lang="en-US" altLang="zh-CN" sz="1200"/>
              <a:pPr/>
              <a:t>73</a:t>
            </a:fld>
            <a:endParaRPr lang="en-US" altLang="zh-CN" sz="1200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454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DD2F2535-BAA7-42DF-BCAA-9424869E2C6C}" type="slidenum">
              <a:rPr lang="en-US" altLang="zh-CN" sz="1200"/>
              <a:pPr/>
              <a:t>74</a:t>
            </a:fld>
            <a:endParaRPr lang="en-US" altLang="zh-CN" sz="1200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4501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92301298-07EB-415C-951C-5B73109B0EA5}" type="slidenum">
              <a:rPr lang="en-US" altLang="zh-CN" sz="1200"/>
              <a:pPr/>
              <a:t>75</a:t>
            </a:fld>
            <a:endParaRPr lang="en-US" altLang="zh-CN" sz="120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7174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3FFE0B6-9C60-4B9B-85E1-9A2BA85C7A6D}" type="slidenum">
              <a:rPr lang="en-US" altLang="zh-CN" sz="1200"/>
              <a:pPr/>
              <a:t>76</a:t>
            </a:fld>
            <a:endParaRPr lang="en-US" altLang="zh-CN" sz="1200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014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B701360F-E038-4B48-BE69-744C05C69430}" type="slidenum">
              <a:rPr lang="en-US" altLang="zh-CN" sz="1200"/>
              <a:pPr/>
              <a:t>77</a:t>
            </a:fld>
            <a:endParaRPr lang="en-US" altLang="zh-CN" sz="120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576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81F7ACBC-CB3D-44C1-849D-9C7EB54AB38E}" type="slidenum">
              <a:rPr lang="en-US" altLang="zh-CN" sz="1200"/>
              <a:pPr/>
              <a:t>78</a:t>
            </a:fld>
            <a:endParaRPr lang="en-US" altLang="zh-CN" sz="120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8333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115FE23E-F08B-40D1-9758-CE822983EDFA}" type="slidenum">
              <a:rPr lang="en-US" altLang="zh-CN" sz="1200"/>
              <a:pPr/>
              <a:t>79</a:t>
            </a:fld>
            <a:endParaRPr lang="en-US" altLang="zh-CN" sz="120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4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C30A154-6D9C-4B55-A48C-24F6ABA88E1B}" type="slidenum">
              <a:rPr lang="en-US" altLang="zh-CN" sz="1200"/>
              <a:pPr/>
              <a:t>8</a:t>
            </a:fld>
            <a:endParaRPr lang="en-US" altLang="zh-CN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78083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A7AB3A42-4FB7-4F66-AE41-9B676C5D3C69}" type="slidenum">
              <a:rPr lang="en-US" altLang="zh-CN" sz="1200"/>
              <a:pPr/>
              <a:t>80</a:t>
            </a:fld>
            <a:endParaRPr lang="en-US" altLang="zh-CN" sz="120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804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077C583E-A80C-4CE5-8F55-721A78B3160F}" type="slidenum">
              <a:rPr lang="en-US" altLang="zh-CN" sz="1200"/>
              <a:pPr/>
              <a:t>81</a:t>
            </a:fld>
            <a:endParaRPr lang="en-US" altLang="zh-CN" sz="120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4127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14C6BB0-9E27-4482-BE66-BFE580507CF5}" type="slidenum">
              <a:rPr lang="en-US" altLang="zh-CN" sz="1200"/>
              <a:pPr/>
              <a:t>82</a:t>
            </a:fld>
            <a:endParaRPr lang="en-US" altLang="zh-CN" sz="120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466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169B6B2B-7332-4A98-92ED-BD74F7968F93}" type="slidenum">
              <a:rPr lang="en-US" altLang="zh-CN" sz="1200"/>
              <a:pPr/>
              <a:t>83</a:t>
            </a:fld>
            <a:endParaRPr lang="en-US" altLang="zh-CN" sz="120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490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44CF3D9D-6C3F-4156-A654-2831CF90952A}" type="slidenum">
              <a:rPr lang="en-US" altLang="zh-CN" sz="1200"/>
              <a:pPr/>
              <a:t>84</a:t>
            </a:fld>
            <a:endParaRPr lang="en-US" altLang="zh-CN" sz="120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4805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B3795291-97D8-49AD-B4F6-E87B4D7A3002}" type="slidenum">
              <a:rPr lang="en-US" altLang="zh-CN" sz="1200"/>
              <a:pPr/>
              <a:t>85</a:t>
            </a:fld>
            <a:endParaRPr lang="en-US" altLang="zh-CN" sz="120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889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FF2E6BE-5596-4C5C-8363-1BC802A6805E}" type="slidenum">
              <a:rPr lang="en-US" altLang="zh-CN" sz="1200"/>
              <a:pPr/>
              <a:t>86</a:t>
            </a:fld>
            <a:endParaRPr lang="en-US" altLang="zh-CN" sz="1200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9880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CEC529CE-A892-4EA8-9676-366DE7532A9C}" type="slidenum">
              <a:rPr lang="en-US" altLang="zh-CN" sz="1200"/>
              <a:pPr/>
              <a:t>87</a:t>
            </a:fld>
            <a:endParaRPr lang="en-US" altLang="zh-CN" sz="120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660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C9036F8E-F636-4260-AF06-D8C704F12C0A}" type="slidenum">
              <a:rPr lang="en-US" altLang="zh-CN" sz="1200"/>
              <a:pPr/>
              <a:t>88</a:t>
            </a:fld>
            <a:endParaRPr lang="en-US" altLang="zh-CN" sz="1200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1043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9497E00D-78B9-4A30-8058-9C8873E6D71E}" type="slidenum">
              <a:rPr lang="en-US" altLang="zh-CN" sz="1200"/>
              <a:pPr/>
              <a:t>89</a:t>
            </a:fld>
            <a:endParaRPr lang="en-US" altLang="zh-CN" sz="120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163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DD515C94-F676-48C5-B92F-41EBCA487B37}" type="slidenum">
              <a:rPr lang="en-US" altLang="zh-CN" sz="1200"/>
              <a:pPr/>
              <a:t>9</a:t>
            </a:fld>
            <a:endParaRPr lang="en-US" altLang="zh-CN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572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96E32B48-CA80-45FB-A628-748AF5E5F524}" type="slidenum">
              <a:rPr lang="en-US" altLang="zh-CN" sz="1200"/>
              <a:pPr/>
              <a:t>90</a:t>
            </a:fld>
            <a:endParaRPr lang="en-US" altLang="zh-CN" sz="120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966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73D3113C-6F32-4F10-B90C-E8C5DAB1B551}" type="slidenum">
              <a:rPr lang="en-US" altLang="zh-CN" sz="1200"/>
              <a:pPr/>
              <a:t>91</a:t>
            </a:fld>
            <a:endParaRPr lang="en-US" altLang="zh-CN" sz="120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1204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908982C1-052A-4E86-B199-A93ED3DEEC86}" type="slidenum">
              <a:rPr lang="en-US" altLang="zh-CN" sz="1200"/>
              <a:pPr/>
              <a:t>92</a:t>
            </a:fld>
            <a:endParaRPr lang="en-US" altLang="zh-CN" sz="1200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8336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87570A12-3E72-4A98-9E5C-1AA1B7C574A6}" type="slidenum">
              <a:rPr lang="en-US" altLang="zh-CN" sz="1200"/>
              <a:pPr/>
              <a:t>93</a:t>
            </a:fld>
            <a:endParaRPr lang="en-US" altLang="zh-CN" sz="1200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702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1DFB9490-915C-4597-8490-3F40D76AE166}" type="slidenum">
              <a:rPr lang="en-US" altLang="zh-CN" sz="1200"/>
              <a:pPr/>
              <a:t>94</a:t>
            </a:fld>
            <a:endParaRPr lang="en-US" altLang="zh-CN" sz="1200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880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2CBCC099-BA91-4015-A963-5F6754D48147}" type="slidenum">
              <a:rPr lang="en-US" altLang="zh-CN" sz="1200"/>
              <a:pPr/>
              <a:t>95</a:t>
            </a:fld>
            <a:endParaRPr lang="en-US" altLang="zh-CN" sz="120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079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A0BE7280-A335-45C9-A118-FD25D2C5D739}" type="slidenum">
              <a:rPr lang="en-US" altLang="zh-CN" sz="1200"/>
              <a:pPr/>
              <a:t>96</a:t>
            </a:fld>
            <a:endParaRPr lang="en-US" altLang="zh-CN" sz="120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273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6BF91836-AB53-4D0A-BCA8-46FE7865A76D}" type="slidenum">
              <a:rPr lang="en-US" altLang="zh-CN" sz="1200"/>
              <a:pPr/>
              <a:t>97</a:t>
            </a:fld>
            <a:endParaRPr lang="en-US" altLang="zh-CN" sz="1200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5141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9C5A97EF-36F5-479E-8609-48230E0328C2}" type="slidenum">
              <a:rPr lang="en-US" altLang="zh-CN" sz="1200"/>
              <a:pPr/>
              <a:t>98</a:t>
            </a:fld>
            <a:endParaRPr lang="en-US" altLang="zh-CN" sz="120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0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fld id="{C1199111-07B7-4CF0-938C-E998E8C61D04}" type="slidenum">
              <a:rPr lang="en-US" altLang="zh-CN" sz="1200"/>
              <a:pPr/>
              <a:t>99</a:t>
            </a:fld>
            <a:endParaRPr lang="en-US" altLang="zh-CN" sz="1200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546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6525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b="1">
                <a:solidFill>
                  <a:schemeClr val="tx2"/>
                </a:solidFill>
              </a:rPr>
              <a:t>Database System Concepts, 6</a:t>
            </a:r>
            <a:r>
              <a:rPr lang="en-US" altLang="zh-CN" b="1" baseline="30000">
                <a:solidFill>
                  <a:schemeClr val="tx2"/>
                </a:solidFill>
              </a:rPr>
              <a:t>th</a:t>
            </a:r>
            <a:r>
              <a:rPr lang="en-US" altLang="zh-CN" b="1">
                <a:solidFill>
                  <a:schemeClr val="tx2"/>
                </a:solidFill>
              </a:rPr>
              <a:t> Ed</a:t>
            </a:r>
            <a:r>
              <a:rPr lang="en-US" altLang="zh-CN">
                <a:solidFill>
                  <a:schemeClr val="tx2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zh-CN" sz="1200" b="1">
                <a:solidFill>
                  <a:schemeClr val="tx2"/>
                </a:solidFill>
              </a:rPr>
              <a:t>©Silberschatz, Korth and Sudarshan</a:t>
            </a:r>
            <a:br>
              <a:rPr lang="en-US" altLang="zh-CN" sz="1200" b="1">
                <a:solidFill>
                  <a:srgbClr val="000099"/>
                </a:solidFill>
              </a:rPr>
            </a:br>
            <a:r>
              <a:rPr lang="en-US" altLang="zh-CN" sz="1200" b="1">
                <a:solidFill>
                  <a:schemeClr val="tx2"/>
                </a:solidFill>
              </a:rPr>
              <a:t>See</a:t>
            </a:r>
            <a:r>
              <a:rPr lang="en-US" altLang="zh-CN" sz="1200" b="1">
                <a:solidFill>
                  <a:srgbClr val="000099"/>
                </a:solidFill>
              </a:rPr>
              <a:t> </a:t>
            </a:r>
            <a:r>
              <a:rPr lang="en-US" altLang="zh-CN" sz="1200" b="1">
                <a:solidFill>
                  <a:srgbClr val="000099"/>
                </a:solidFill>
                <a:hlinkClick r:id="rId2"/>
              </a:rPr>
              <a:t>www.db-book.com</a:t>
            </a:r>
            <a:r>
              <a:rPr lang="en-US" altLang="zh-CN" sz="1200" b="1">
                <a:solidFill>
                  <a:srgbClr val="000099"/>
                </a:solidFill>
              </a:rPr>
              <a:t> </a:t>
            </a:r>
            <a:r>
              <a:rPr lang="en-US" altLang="zh-CN" sz="1200" b="1">
                <a:solidFill>
                  <a:schemeClr val="tx2"/>
                </a:solidFill>
              </a:rPr>
              <a:t>for conditions on re-use</a:t>
            </a:r>
            <a:r>
              <a:rPr lang="en-US" altLang="zh-CN" sz="1200" b="1">
                <a:solidFill>
                  <a:srgbClr val="000099"/>
                </a:solidFill>
              </a:rPr>
              <a:t>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mtClean="0">
                <a:solidFill>
                  <a:schemeClr val="tx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9330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78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890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6704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234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7994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00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65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67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7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56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8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75981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759813" name="Text Box 5"/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>
                <a:solidFill>
                  <a:srgbClr val="000099"/>
                </a:solidFill>
              </a:rPr>
              <a:t>7.</a:t>
            </a:r>
            <a:fld id="{0902E1C8-5AB4-4EFC-AA01-821EFAF66CD6}" type="slidenum">
              <a:rPr lang="en-US" altLang="zh-CN" sz="1000" b="1" smtClean="0">
                <a:solidFill>
                  <a:srgbClr val="000099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>
              <a:solidFill>
                <a:srgbClr val="000099"/>
              </a:solidFill>
            </a:endParaRPr>
          </a:p>
        </p:txBody>
      </p:sp>
      <p:sp>
        <p:nvSpPr>
          <p:cNvPr id="75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5981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4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1000" b="1">
                <a:solidFill>
                  <a:srgbClr val="000099"/>
                </a:solidFill>
              </a:rPr>
              <a:t>Database System Concepts - 6</a:t>
            </a:r>
            <a:r>
              <a:rPr lang="en-US" altLang="zh-CN" sz="1000" b="1" baseline="30000">
                <a:solidFill>
                  <a:srgbClr val="000099"/>
                </a:solidFill>
              </a:rPr>
              <a:t>th</a:t>
            </a:r>
            <a:r>
              <a:rPr lang="en-US" altLang="zh-CN" sz="1000" b="1">
                <a:solidFill>
                  <a:srgbClr val="000099"/>
                </a:solidFill>
              </a:rPr>
              <a:t> Edition</a:t>
            </a:r>
          </a:p>
        </p:txBody>
      </p:sp>
      <p:sp>
        <p:nvSpPr>
          <p:cNvPr id="1031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59 h 61"/>
              <a:gd name="T2" fmla="*/ 2 w 285"/>
              <a:gd name="T3" fmla="*/ 48 h 61"/>
              <a:gd name="T4" fmla="*/ 9 w 285"/>
              <a:gd name="T5" fmla="*/ 34 h 61"/>
              <a:gd name="T6" fmla="*/ 17 w 285"/>
              <a:gd name="T7" fmla="*/ 25 h 61"/>
              <a:gd name="T8" fmla="*/ 30 w 285"/>
              <a:gd name="T9" fmla="*/ 17 h 61"/>
              <a:gd name="T10" fmla="*/ 45 w 285"/>
              <a:gd name="T11" fmla="*/ 10 h 61"/>
              <a:gd name="T12" fmla="*/ 57 w 285"/>
              <a:gd name="T13" fmla="*/ 6 h 61"/>
              <a:gd name="T14" fmla="*/ 70 w 285"/>
              <a:gd name="T15" fmla="*/ 2 h 61"/>
              <a:gd name="T16" fmla="*/ 85 w 285"/>
              <a:gd name="T17" fmla="*/ 0 h 61"/>
              <a:gd name="T18" fmla="*/ 100 w 285"/>
              <a:gd name="T19" fmla="*/ 0 h 61"/>
              <a:gd name="T20" fmla="*/ 118 w 285"/>
              <a:gd name="T21" fmla="*/ 0 h 61"/>
              <a:gd name="T22" fmla="*/ 137 w 285"/>
              <a:gd name="T23" fmla="*/ 0 h 61"/>
              <a:gd name="T24" fmla="*/ 154 w 285"/>
              <a:gd name="T25" fmla="*/ 2 h 61"/>
              <a:gd name="T26" fmla="*/ 173 w 285"/>
              <a:gd name="T27" fmla="*/ 6 h 61"/>
              <a:gd name="T28" fmla="*/ 192 w 285"/>
              <a:gd name="T29" fmla="*/ 8 h 61"/>
              <a:gd name="T30" fmla="*/ 209 w 285"/>
              <a:gd name="T31" fmla="*/ 12 h 61"/>
              <a:gd name="T32" fmla="*/ 224 w 285"/>
              <a:gd name="T33" fmla="*/ 15 h 61"/>
              <a:gd name="T34" fmla="*/ 239 w 285"/>
              <a:gd name="T35" fmla="*/ 19 h 61"/>
              <a:gd name="T36" fmla="*/ 254 w 285"/>
              <a:gd name="T37" fmla="*/ 23 h 61"/>
              <a:gd name="T38" fmla="*/ 266 w 285"/>
              <a:gd name="T39" fmla="*/ 25 h 61"/>
              <a:gd name="T40" fmla="*/ 273 w 285"/>
              <a:gd name="T41" fmla="*/ 27 h 61"/>
              <a:gd name="T42" fmla="*/ 283 w 285"/>
              <a:gd name="T43" fmla="*/ 31 h 61"/>
              <a:gd name="T44" fmla="*/ 279 w 285"/>
              <a:gd name="T45" fmla="*/ 44 h 61"/>
              <a:gd name="T46" fmla="*/ 273 w 285"/>
              <a:gd name="T47" fmla="*/ 42 h 61"/>
              <a:gd name="T48" fmla="*/ 260 w 285"/>
              <a:gd name="T49" fmla="*/ 40 h 61"/>
              <a:gd name="T50" fmla="*/ 241 w 285"/>
              <a:gd name="T51" fmla="*/ 36 h 61"/>
              <a:gd name="T52" fmla="*/ 230 w 285"/>
              <a:gd name="T53" fmla="*/ 34 h 61"/>
              <a:gd name="T54" fmla="*/ 218 w 285"/>
              <a:gd name="T55" fmla="*/ 32 h 61"/>
              <a:gd name="T56" fmla="*/ 207 w 285"/>
              <a:gd name="T57" fmla="*/ 31 h 61"/>
              <a:gd name="T58" fmla="*/ 196 w 285"/>
              <a:gd name="T59" fmla="*/ 29 h 61"/>
              <a:gd name="T60" fmla="*/ 182 w 285"/>
              <a:gd name="T61" fmla="*/ 27 h 61"/>
              <a:gd name="T62" fmla="*/ 173 w 285"/>
              <a:gd name="T63" fmla="*/ 25 h 61"/>
              <a:gd name="T64" fmla="*/ 163 w 285"/>
              <a:gd name="T65" fmla="*/ 23 h 61"/>
              <a:gd name="T66" fmla="*/ 154 w 285"/>
              <a:gd name="T67" fmla="*/ 21 h 61"/>
              <a:gd name="T68" fmla="*/ 142 w 285"/>
              <a:gd name="T69" fmla="*/ 19 h 61"/>
              <a:gd name="T70" fmla="*/ 110 w 285"/>
              <a:gd name="T71" fmla="*/ 15 h 61"/>
              <a:gd name="T72" fmla="*/ 83 w 285"/>
              <a:gd name="T73" fmla="*/ 21 h 61"/>
              <a:gd name="T74" fmla="*/ 59 w 285"/>
              <a:gd name="T75" fmla="*/ 29 h 61"/>
              <a:gd name="T76" fmla="*/ 53 w 285"/>
              <a:gd name="T77" fmla="*/ 31 h 61"/>
              <a:gd name="T78" fmla="*/ 43 w 285"/>
              <a:gd name="T79" fmla="*/ 34 h 61"/>
              <a:gd name="T80" fmla="*/ 32 w 285"/>
              <a:gd name="T81" fmla="*/ 38 h 61"/>
              <a:gd name="T82" fmla="*/ 23 w 285"/>
              <a:gd name="T83" fmla="*/ 44 h 61"/>
              <a:gd name="T84" fmla="*/ 7 w 285"/>
              <a:gd name="T85" fmla="*/ 55 h 61"/>
              <a:gd name="T86" fmla="*/ 2 w 285"/>
              <a:gd name="T87" fmla="*/ 61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itchFamily="18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Chapter 7:  Entity-Relationship Model</a:t>
            </a:r>
            <a:br>
              <a:rPr lang="en-US" dirty="0">
                <a:ea typeface="+mj-ea"/>
              </a:rPr>
            </a:br>
            <a:r>
              <a:rPr lang="zh-CN" altLang="en-US" dirty="0">
                <a:ea typeface="+mj-ea"/>
              </a:rPr>
              <a:t>实体</a:t>
            </a:r>
            <a:r>
              <a:rPr lang="en-US" altLang="zh-CN" dirty="0">
                <a:ea typeface="+mj-ea"/>
              </a:rPr>
              <a:t>-</a:t>
            </a:r>
            <a:r>
              <a:rPr lang="zh-CN" altLang="en-US" dirty="0">
                <a:ea typeface="+mj-ea"/>
              </a:rPr>
              <a:t>联系（</a:t>
            </a:r>
            <a:r>
              <a:rPr lang="en-US" altLang="zh-CN" dirty="0">
                <a:ea typeface="+mj-ea"/>
              </a:rPr>
              <a:t>E-R</a:t>
            </a:r>
            <a:r>
              <a:rPr lang="zh-CN" altLang="en-US" dirty="0">
                <a:ea typeface="+mj-ea"/>
              </a:rPr>
              <a:t>）模型</a:t>
            </a:r>
            <a:endParaRPr lang="en-US" dirty="0"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752475" y="104775"/>
            <a:ext cx="8391525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Attributes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1330325"/>
            <a:ext cx="809307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7.27</a:t>
            </a:r>
          </a:p>
        </p:txBody>
      </p:sp>
      <p:pic>
        <p:nvPicPr>
          <p:cNvPr id="1044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981075"/>
            <a:ext cx="7624763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7.28</a:t>
            </a:r>
          </a:p>
        </p:txBody>
      </p:sp>
      <p:pic>
        <p:nvPicPr>
          <p:cNvPr id="1054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531938"/>
            <a:ext cx="6000750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7.29</a:t>
            </a:r>
          </a:p>
        </p:txBody>
      </p:sp>
      <p:pic>
        <p:nvPicPr>
          <p:cNvPr id="1064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701675"/>
            <a:ext cx="6503987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Mapping Cardinality Constraints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505700" cy="4114800"/>
          </a:xfrm>
        </p:spPr>
        <p:txBody>
          <a:bodyPr/>
          <a:lstStyle/>
          <a:p>
            <a:r>
              <a:rPr lang="en-US" altLang="zh-CN" sz="2400" dirty="0"/>
              <a:t>Express the number of entities to which another entity can be associated via a relationship set.</a:t>
            </a:r>
          </a:p>
          <a:p>
            <a:r>
              <a:rPr lang="en-US" altLang="zh-CN" sz="2400" dirty="0"/>
              <a:t>Most useful in describing binary relationship sets.</a:t>
            </a:r>
          </a:p>
          <a:p>
            <a:r>
              <a:rPr lang="en-US" altLang="zh-CN" sz="2400" dirty="0"/>
              <a:t>For a binary relationship set the mapping cardinality must be one of the following types:</a:t>
            </a:r>
          </a:p>
          <a:p>
            <a:pPr lvl="1"/>
            <a:r>
              <a:rPr lang="en-US" altLang="zh-CN" sz="2400" dirty="0">
                <a:ea typeface="ＭＳ Ｐゴシック" pitchFamily="34" charset="-128"/>
              </a:rPr>
              <a:t>One to one</a:t>
            </a:r>
          </a:p>
          <a:p>
            <a:pPr lvl="1"/>
            <a:r>
              <a:rPr lang="en-US" altLang="zh-CN" sz="2400" dirty="0">
                <a:ea typeface="ＭＳ Ｐゴシック" pitchFamily="34" charset="-128"/>
              </a:rPr>
              <a:t>One to many</a:t>
            </a:r>
          </a:p>
          <a:p>
            <a:pPr lvl="1"/>
            <a:r>
              <a:rPr lang="en-US" altLang="zh-CN" sz="2400" dirty="0">
                <a:ea typeface="ＭＳ Ｐゴシック" pitchFamily="34" charset="-128"/>
              </a:rPr>
              <a:t>Many to one</a:t>
            </a:r>
          </a:p>
          <a:p>
            <a:pPr lvl="1"/>
            <a:r>
              <a:rPr lang="en-US" altLang="zh-CN" sz="2400" dirty="0">
                <a:ea typeface="ＭＳ Ｐゴシック" pitchFamily="34" charset="-128"/>
              </a:rPr>
              <a:t>Many to many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1895475" y="4883150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800"/>
              <a:t>One to one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935663" y="4868863"/>
            <a:ext cx="1487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800"/>
              <a:t>One to many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25525" y="5426075"/>
            <a:ext cx="70072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r>
              <a:rPr kumimoji="1" lang="en-US" altLang="zh-CN" sz="2000"/>
              <a:t>Note: Some elements in </a:t>
            </a:r>
            <a:r>
              <a:rPr kumimoji="1" lang="en-US" altLang="zh-CN" sz="2000" i="1"/>
              <a:t>A</a:t>
            </a:r>
            <a:r>
              <a:rPr kumimoji="1" lang="en-US" altLang="zh-CN" sz="2000"/>
              <a:t> and </a:t>
            </a:r>
            <a:r>
              <a:rPr kumimoji="1" lang="en-US" altLang="zh-CN" sz="2000" i="1"/>
              <a:t>B</a:t>
            </a:r>
            <a:r>
              <a:rPr kumimoji="1" lang="en-US" altLang="zh-CN" sz="2000"/>
              <a:t> may not be mapped to any </a:t>
            </a:r>
          </a:p>
          <a:p>
            <a:r>
              <a:rPr kumimoji="1" lang="en-US" altLang="zh-CN" sz="2000"/>
              <a:t>elements in the other set</a:t>
            </a:r>
          </a:p>
        </p:txBody>
      </p:sp>
      <p:pic>
        <p:nvPicPr>
          <p:cNvPr id="14342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220788"/>
            <a:ext cx="67056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 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992313" y="4849813"/>
            <a:ext cx="1436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800"/>
              <a:t>Many to one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5913438" y="4864100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800"/>
              <a:t>Many to many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1177925" y="5430838"/>
            <a:ext cx="70072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r>
              <a:rPr kumimoji="1" lang="en-US" altLang="zh-CN" sz="2000"/>
              <a:t>Note: Some elements in A and B may not be mapped to any </a:t>
            </a:r>
          </a:p>
          <a:p>
            <a:r>
              <a:rPr kumimoji="1" lang="en-US" altLang="zh-CN" sz="2000"/>
              <a:t>elements in the other set</a:t>
            </a:r>
          </a:p>
        </p:txBody>
      </p:sp>
      <p:pic>
        <p:nvPicPr>
          <p:cNvPr id="15366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452563"/>
            <a:ext cx="6324600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34250" cy="4965700"/>
          </a:xfrm>
        </p:spPr>
        <p:txBody>
          <a:bodyPr/>
          <a:lstStyle/>
          <a:p>
            <a:r>
              <a:rPr lang="en-US" altLang="zh-CN"/>
              <a:t>A </a:t>
            </a:r>
            <a:r>
              <a:rPr lang="en-US" altLang="zh-CN" b="1">
                <a:solidFill>
                  <a:srgbClr val="000099"/>
                </a:solidFill>
              </a:rPr>
              <a:t>super key</a:t>
            </a:r>
            <a:r>
              <a:rPr lang="en-US" altLang="zh-CN"/>
              <a:t> of an entity set is a set of one or more attributes whose values uniquely determine each entity.</a:t>
            </a:r>
          </a:p>
          <a:p>
            <a:r>
              <a:rPr lang="en-US" altLang="zh-CN"/>
              <a:t>A </a:t>
            </a:r>
            <a:r>
              <a:rPr lang="en-US" altLang="zh-CN" b="1">
                <a:solidFill>
                  <a:srgbClr val="000099"/>
                </a:solidFill>
              </a:rPr>
              <a:t>candidate key</a:t>
            </a:r>
            <a:r>
              <a:rPr lang="en-US" altLang="zh-CN"/>
              <a:t> of an entity set is a minimal super key</a:t>
            </a:r>
          </a:p>
          <a:p>
            <a:pPr lvl="1"/>
            <a:r>
              <a:rPr lang="en-US" altLang="zh-CN" i="1">
                <a:ea typeface="ＭＳ Ｐゴシック" pitchFamily="34" charset="-128"/>
              </a:rPr>
              <a:t>ID</a:t>
            </a:r>
            <a:r>
              <a:rPr lang="en-US" altLang="zh-CN">
                <a:ea typeface="ＭＳ Ｐゴシック" pitchFamily="34" charset="-128"/>
              </a:rPr>
              <a:t> is candidate key of </a:t>
            </a:r>
            <a:r>
              <a:rPr lang="en-US" altLang="zh-CN" i="1">
                <a:ea typeface="ＭＳ Ｐゴシック" pitchFamily="34" charset="-128"/>
              </a:rPr>
              <a:t>instructor</a:t>
            </a:r>
            <a:endParaRPr lang="en-US" altLang="zh-CN">
              <a:ea typeface="ＭＳ Ｐゴシック" pitchFamily="34" charset="-128"/>
            </a:endParaRPr>
          </a:p>
          <a:p>
            <a:pPr lvl="1"/>
            <a:r>
              <a:rPr lang="en-US" altLang="zh-CN" i="1">
                <a:ea typeface="ＭＳ Ｐゴシック" pitchFamily="34" charset="-128"/>
              </a:rPr>
              <a:t>course_id</a:t>
            </a:r>
            <a:r>
              <a:rPr lang="en-US" altLang="zh-CN">
                <a:ea typeface="ＭＳ Ｐゴシック" pitchFamily="34" charset="-128"/>
              </a:rPr>
              <a:t> is candidate key of </a:t>
            </a:r>
            <a:r>
              <a:rPr lang="en-US" altLang="zh-CN" i="1">
                <a:ea typeface="ＭＳ Ｐゴシック" pitchFamily="34" charset="-128"/>
              </a:rPr>
              <a:t>course</a:t>
            </a:r>
            <a:endParaRPr lang="en-US" altLang="zh-CN">
              <a:ea typeface="ＭＳ Ｐゴシック" pitchFamily="34" charset="-128"/>
            </a:endParaRPr>
          </a:p>
          <a:p>
            <a:r>
              <a:rPr lang="en-US" altLang="zh-CN"/>
              <a:t>Although several candidate keys may exist, one of the candidate keys is selected to be the </a:t>
            </a:r>
            <a:r>
              <a:rPr lang="en-US" altLang="zh-CN" b="1">
                <a:solidFill>
                  <a:srgbClr val="000099"/>
                </a:solidFill>
              </a:rPr>
              <a:t>primary key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Keys for Relationship Sets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10450" cy="4876800"/>
          </a:xfrm>
        </p:spPr>
        <p:txBody>
          <a:bodyPr/>
          <a:lstStyle/>
          <a:p>
            <a:r>
              <a:rPr lang="en-US" altLang="zh-CN"/>
              <a:t>The combination of primary keys of the participating entity sets forms a super key of a relationship set.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(</a:t>
            </a:r>
            <a:r>
              <a:rPr lang="en-US" altLang="zh-CN" i="1">
                <a:ea typeface="ＭＳ Ｐゴシック" pitchFamily="34" charset="-128"/>
              </a:rPr>
              <a:t>s_id, i_id</a:t>
            </a:r>
            <a:r>
              <a:rPr lang="en-US" altLang="zh-CN">
                <a:ea typeface="ＭＳ Ｐゴシック" pitchFamily="34" charset="-128"/>
              </a:rPr>
              <a:t>) is the super key of </a:t>
            </a:r>
            <a:r>
              <a:rPr lang="en-US" altLang="zh-CN" i="1">
                <a:ea typeface="ＭＳ Ｐゴシック" pitchFamily="34" charset="-128"/>
              </a:rPr>
              <a:t>advisor</a:t>
            </a:r>
          </a:p>
          <a:p>
            <a:pPr lvl="1"/>
            <a:r>
              <a:rPr lang="en-US" altLang="zh-CN" i="1">
                <a:ea typeface="ＭＳ Ｐゴシック" pitchFamily="34" charset="-128"/>
              </a:rPr>
              <a:t>NOTE:  this means </a:t>
            </a:r>
            <a:r>
              <a:rPr lang="en-US" altLang="zh-CN" b="1" i="1">
                <a:solidFill>
                  <a:srgbClr val="000099"/>
                </a:solidFill>
                <a:ea typeface="ＭＳ Ｐゴシック" pitchFamily="34" charset="-128"/>
              </a:rPr>
              <a:t>a pair of entity sets can have at most one relationship in a particular relationship set.</a:t>
            </a:r>
            <a:r>
              <a:rPr lang="en-US" altLang="zh-CN" i="1">
                <a:ea typeface="ＭＳ Ｐゴシック" pitchFamily="34" charset="-128"/>
              </a:rPr>
              <a:t>  </a:t>
            </a:r>
          </a:p>
          <a:p>
            <a:pPr lvl="2"/>
            <a:r>
              <a:rPr lang="en-US" altLang="zh-CN">
                <a:ea typeface="ＭＳ Ｐゴシック" pitchFamily="34" charset="-128"/>
              </a:rPr>
              <a:t>Example: if we wish to track multiple meeting dates between a student and her advisor, we cannot assume a relationship for each meeting.  We can use a multivalued attribute though</a:t>
            </a:r>
          </a:p>
          <a:p>
            <a:r>
              <a:rPr lang="en-US" altLang="zh-CN"/>
              <a:t>Must consider the mapping cardinality of the relationship set when deciding what are the candidate keys </a:t>
            </a:r>
          </a:p>
          <a:p>
            <a:r>
              <a:rPr lang="en-US" altLang="zh-CN"/>
              <a:t>Need to consider semantics of relationship set in selecting the </a:t>
            </a:r>
            <a:r>
              <a:rPr lang="en-US" altLang="zh-CN" i="1"/>
              <a:t>primary key  </a:t>
            </a:r>
            <a:r>
              <a:rPr lang="en-US" altLang="zh-CN"/>
              <a:t>in case of more than one candidate key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Redundant Attributes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Suppose we have entity sets</a:t>
            </a:r>
          </a:p>
          <a:p>
            <a:pPr lvl="1"/>
            <a:r>
              <a:rPr lang="en-US" altLang="zh-CN" i="1">
                <a:ea typeface="ＭＳ Ｐゴシック" pitchFamily="34" charset="-128"/>
              </a:rPr>
              <a:t>instructor</a:t>
            </a:r>
            <a:r>
              <a:rPr lang="en-US" altLang="zh-CN">
                <a:ea typeface="ＭＳ Ｐゴシック" pitchFamily="34" charset="-128"/>
              </a:rPr>
              <a:t>, with attributes including </a:t>
            </a:r>
            <a:r>
              <a:rPr lang="en-US" altLang="zh-CN" i="1">
                <a:ea typeface="ＭＳ Ｐゴシック" pitchFamily="34" charset="-128"/>
              </a:rPr>
              <a:t>dept_name</a:t>
            </a:r>
          </a:p>
          <a:p>
            <a:pPr lvl="1"/>
            <a:r>
              <a:rPr lang="en-US" altLang="zh-CN" i="1">
                <a:ea typeface="ＭＳ Ｐゴシック" pitchFamily="34" charset="-128"/>
              </a:rPr>
              <a:t>department</a:t>
            </a:r>
          </a:p>
          <a:p>
            <a:pPr lvl="1">
              <a:buFont typeface="Monotype Sorts" charset="2"/>
              <a:buNone/>
            </a:pPr>
            <a:r>
              <a:rPr lang="en-US" altLang="zh-CN">
                <a:ea typeface="ＭＳ Ｐゴシック" pitchFamily="34" charset="-128"/>
              </a:rPr>
              <a:t>and a relationship</a:t>
            </a:r>
          </a:p>
          <a:p>
            <a:pPr lvl="1"/>
            <a:r>
              <a:rPr lang="en-US" altLang="zh-CN" i="1">
                <a:ea typeface="ＭＳ Ｐゴシック" pitchFamily="34" charset="-128"/>
              </a:rPr>
              <a:t>inst_dept</a:t>
            </a:r>
            <a:r>
              <a:rPr lang="en-US" altLang="zh-CN">
                <a:ea typeface="ＭＳ Ｐゴシック" pitchFamily="34" charset="-128"/>
              </a:rPr>
              <a:t> relating </a:t>
            </a:r>
            <a:r>
              <a:rPr lang="en-US" altLang="zh-CN" i="1">
                <a:ea typeface="ＭＳ Ｐゴシック" pitchFamily="34" charset="-128"/>
              </a:rPr>
              <a:t>instructor</a:t>
            </a:r>
            <a:r>
              <a:rPr lang="en-US" altLang="zh-CN">
                <a:ea typeface="ＭＳ Ｐゴシック" pitchFamily="34" charset="-128"/>
              </a:rPr>
              <a:t> and </a:t>
            </a:r>
            <a:r>
              <a:rPr lang="en-US" altLang="zh-CN" i="1">
                <a:ea typeface="ＭＳ Ｐゴシック" pitchFamily="34" charset="-128"/>
              </a:rPr>
              <a:t>department</a:t>
            </a:r>
          </a:p>
          <a:p>
            <a:r>
              <a:rPr lang="en-US" altLang="zh-CN"/>
              <a:t>Attribute </a:t>
            </a:r>
            <a:r>
              <a:rPr lang="en-US" altLang="zh-CN" i="1"/>
              <a:t>dept_name</a:t>
            </a:r>
            <a:r>
              <a:rPr lang="en-US" altLang="zh-CN"/>
              <a:t> in entity </a:t>
            </a:r>
            <a:r>
              <a:rPr lang="en-US" altLang="zh-CN" i="1"/>
              <a:t>instructor</a:t>
            </a:r>
            <a:r>
              <a:rPr lang="en-US" altLang="zh-CN"/>
              <a:t> is redundant since there is an explicit relationship </a:t>
            </a:r>
            <a:r>
              <a:rPr lang="en-US" altLang="zh-CN" i="1"/>
              <a:t>inst_dept</a:t>
            </a:r>
            <a:r>
              <a:rPr lang="en-US" altLang="zh-CN"/>
              <a:t> which relates instructors to departments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The attribute replicates information present in the relationship, and should be removed from </a:t>
            </a:r>
            <a:r>
              <a:rPr lang="en-US" altLang="zh-CN" i="1">
                <a:ea typeface="ＭＳ Ｐゴシック" pitchFamily="34" charset="-128"/>
              </a:rPr>
              <a:t>instructor</a:t>
            </a:r>
            <a:endParaRPr lang="en-US" altLang="zh-CN">
              <a:ea typeface="ＭＳ Ｐゴシック" pitchFamily="34" charset="-128"/>
            </a:endParaRPr>
          </a:p>
          <a:p>
            <a:pPr lvl="1"/>
            <a:r>
              <a:rPr lang="en-US" altLang="zh-CN">
                <a:ea typeface="ＭＳ Ｐゴシック" pitchFamily="34" charset="-128"/>
              </a:rPr>
              <a:t>BUT: when converting back to tables, in some cases the attribute gets reintroduced, as we will see.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Diagrams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855663" y="3494088"/>
            <a:ext cx="85058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atinLnBrk="0"/>
            <a:r>
              <a:rPr kumimoji="1" lang="en-US" altLang="zh-CN" sz="1800" dirty="0"/>
              <a:t>Peter Chen (</a:t>
            </a:r>
            <a:r>
              <a:rPr lang="en-US" altLang="zh-CN" dirty="0"/>
              <a:t>Chen's Model)</a:t>
            </a:r>
            <a:r>
              <a:rPr kumimoji="1" lang="en-US" altLang="zh-CN" sz="1800" dirty="0"/>
              <a:t> &amp; </a:t>
            </a:r>
            <a:r>
              <a:rPr lang="zh-CN" altLang="zh-CN" sz="1800" dirty="0"/>
              <a:t>IDEF1X </a:t>
            </a:r>
            <a:r>
              <a:rPr lang="en-US" altLang="zh-CN" sz="1800" dirty="0"/>
              <a:t>(</a:t>
            </a:r>
            <a:r>
              <a:rPr lang="en-US" altLang="zh-CN" dirty="0"/>
              <a:t>ICAM </a:t>
            </a:r>
            <a:r>
              <a:rPr lang="en-US" altLang="zh-CN" dirty="0" err="1"/>
              <a:t>DEFinition</a:t>
            </a:r>
            <a:r>
              <a:rPr lang="en-US" altLang="zh-CN" dirty="0"/>
              <a:t> method)</a:t>
            </a:r>
            <a:endParaRPr kumimoji="1" lang="en-US" altLang="zh-CN" sz="1800" dirty="0"/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zh-CN" sz="1800" dirty="0"/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 dirty="0"/>
              <a:t>Rectangles represent entity sets.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 dirty="0"/>
              <a:t>Diamonds represent relationship sets.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 dirty="0"/>
              <a:t>Attributes listed inside entity rectangle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 dirty="0"/>
              <a:t>Underline indicates primary key attributes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501775"/>
            <a:ext cx="7464425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5025" y="103188"/>
            <a:ext cx="7831138" cy="846137"/>
          </a:xfrm>
        </p:spPr>
        <p:txBody>
          <a:bodyPr/>
          <a:lstStyle/>
          <a:p>
            <a:pPr>
              <a:defRPr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Entity With Composite, Multivalued, and Derived Attributes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1023938"/>
            <a:ext cx="2519363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with Attributes</a:t>
            </a:r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603375"/>
            <a:ext cx="762635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852488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Chapter 7:  Entity-Relationship Model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r>
              <a:rPr lang="en-US" altLang="zh-CN" dirty="0"/>
              <a:t>Modeling</a:t>
            </a:r>
          </a:p>
          <a:p>
            <a:r>
              <a:rPr lang="en-US" altLang="zh-CN" dirty="0"/>
              <a:t>Constraints</a:t>
            </a:r>
          </a:p>
          <a:p>
            <a:r>
              <a:rPr lang="en-US" altLang="zh-CN" dirty="0"/>
              <a:t>E-R Diagram </a:t>
            </a:r>
          </a:p>
          <a:p>
            <a:r>
              <a:rPr lang="en-US" altLang="zh-CN" dirty="0"/>
              <a:t>Design Issues </a:t>
            </a:r>
          </a:p>
          <a:p>
            <a:r>
              <a:rPr lang="en-US" altLang="zh-CN" dirty="0"/>
              <a:t>Weak Entity Sets </a:t>
            </a:r>
          </a:p>
          <a:p>
            <a:r>
              <a:rPr lang="en-US" altLang="zh-CN" dirty="0"/>
              <a:t>Extended E-R Features</a:t>
            </a:r>
          </a:p>
          <a:p>
            <a:r>
              <a:rPr lang="en-US" altLang="zh-CN" dirty="0"/>
              <a:t>Design of the Bank Database</a:t>
            </a:r>
          </a:p>
          <a:p>
            <a:r>
              <a:rPr lang="en-US" altLang="zh-CN" dirty="0"/>
              <a:t>Reduction to Relation Schemas</a:t>
            </a:r>
          </a:p>
          <a:p>
            <a:r>
              <a:rPr lang="en-US" altLang="zh-CN" dirty="0"/>
              <a:t>Database Design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Roles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791450" cy="1123950"/>
          </a:xfrm>
        </p:spPr>
        <p:txBody>
          <a:bodyPr/>
          <a:lstStyle/>
          <a:p>
            <a:r>
              <a:rPr kumimoji="0" lang="en-US" altLang="zh-CN"/>
              <a:t>Entity sets of a relationship need not be distinct</a:t>
            </a:r>
          </a:p>
          <a:p>
            <a:pPr lvl="1"/>
            <a:r>
              <a:rPr kumimoji="0" lang="en-US" altLang="zh-CN">
                <a:ea typeface="ＭＳ Ｐゴシック" pitchFamily="34" charset="-128"/>
              </a:rPr>
              <a:t>Each occurrence of an entity set plays a “role” in the relationship</a:t>
            </a:r>
            <a:endParaRPr lang="en-US" altLang="zh-CN" sz="1600">
              <a:ea typeface="ＭＳ Ｐゴシック" pitchFamily="34" charset="-128"/>
            </a:endParaRPr>
          </a:p>
          <a:p>
            <a:r>
              <a:rPr lang="en-US" altLang="zh-CN"/>
              <a:t>The labels “</a:t>
            </a:r>
            <a:r>
              <a:rPr lang="en-US" altLang="zh-CN" i="1"/>
              <a:t>course_id</a:t>
            </a:r>
            <a:r>
              <a:rPr lang="en-US" altLang="zh-CN"/>
              <a:t>” and “</a:t>
            </a:r>
            <a:r>
              <a:rPr lang="en-US" altLang="zh-CN" i="1"/>
              <a:t>prereq_id</a:t>
            </a:r>
            <a:r>
              <a:rPr lang="en-US" altLang="zh-CN"/>
              <a:t>” are called </a:t>
            </a:r>
            <a:r>
              <a:rPr lang="en-US" altLang="zh-CN" b="1">
                <a:solidFill>
                  <a:srgbClr val="000099"/>
                </a:solidFill>
              </a:rPr>
              <a:t>roles</a:t>
            </a:r>
            <a:r>
              <a:rPr lang="en-US" altLang="zh-CN"/>
              <a:t>.</a:t>
            </a:r>
          </a:p>
        </p:txBody>
      </p:sp>
      <p:pic>
        <p:nvPicPr>
          <p:cNvPr id="22532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2857500"/>
            <a:ext cx="7099300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Cardinality Constraints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19975" cy="2468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We express cardinality constraints by drawing either a directed line (</a:t>
            </a:r>
            <a:r>
              <a:rPr lang="en-US" altLang="zh-CN">
                <a:sym typeface="Symbol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</a:pPr>
            <a:r>
              <a:rPr lang="en-US" altLang="zh-CN"/>
              <a:t>One-to-one relationship: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ＭＳ Ｐゴシック" pitchFamily="34" charset="-128"/>
              </a:rPr>
              <a:t>A student is associated with at most one </a:t>
            </a:r>
            <a:r>
              <a:rPr lang="en-US" altLang="zh-CN" i="1">
                <a:ea typeface="ＭＳ Ｐゴシック" pitchFamily="34" charset="-128"/>
              </a:rPr>
              <a:t>instructor</a:t>
            </a:r>
            <a:r>
              <a:rPr lang="en-US" altLang="zh-CN">
                <a:ea typeface="ＭＳ Ｐゴシック" pitchFamily="34" charset="-128"/>
              </a:rPr>
              <a:t> via the relationship </a:t>
            </a:r>
            <a:r>
              <a:rPr lang="en-US" altLang="zh-CN" i="1">
                <a:ea typeface="ＭＳ Ｐゴシック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ＭＳ Ｐゴシック" pitchFamily="34" charset="-128"/>
              </a:rPr>
              <a:t>A </a:t>
            </a:r>
            <a:r>
              <a:rPr lang="en-US" altLang="zh-CN" i="1">
                <a:ea typeface="ＭＳ Ｐゴシック" pitchFamily="34" charset="-128"/>
              </a:rPr>
              <a:t>student</a:t>
            </a:r>
            <a:r>
              <a:rPr lang="en-US" altLang="zh-CN">
                <a:ea typeface="ＭＳ Ｐゴシック" pitchFamily="34" charset="-128"/>
              </a:rPr>
              <a:t> is associated with at most one </a:t>
            </a:r>
            <a:r>
              <a:rPr lang="en-US" altLang="zh-CN" i="1">
                <a:ea typeface="ＭＳ Ｐゴシック" pitchFamily="34" charset="-128"/>
              </a:rPr>
              <a:t>department</a:t>
            </a:r>
            <a:r>
              <a:rPr lang="en-US" altLang="zh-CN">
                <a:ea typeface="ＭＳ Ｐゴシック" pitchFamily="34" charset="-128"/>
              </a:rPr>
              <a:t> via </a:t>
            </a:r>
            <a:r>
              <a:rPr lang="en-US" altLang="zh-CN" i="1">
                <a:ea typeface="ＭＳ Ｐゴシック" pitchFamily="34" charset="-128"/>
              </a:rPr>
              <a:t>stud_dept</a:t>
            </a:r>
            <a:endParaRPr lang="en-US" altLang="zh-CN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819150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One-to-One Relationship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77112" cy="1790700"/>
          </a:xfrm>
        </p:spPr>
        <p:txBody>
          <a:bodyPr/>
          <a:lstStyle/>
          <a:p>
            <a:r>
              <a:rPr lang="en-US" altLang="zh-CN"/>
              <a:t>one-to-one relationship between an </a:t>
            </a:r>
            <a:r>
              <a:rPr lang="en-US" altLang="zh-CN" i="1"/>
              <a:t>instructor</a:t>
            </a:r>
            <a:r>
              <a:rPr lang="en-US" altLang="zh-CN"/>
              <a:t> and a </a:t>
            </a:r>
            <a:r>
              <a:rPr lang="en-US" altLang="zh-CN" i="1"/>
              <a:t>student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an instructor is associated with at most one student via </a:t>
            </a:r>
            <a:r>
              <a:rPr lang="en-US" altLang="zh-CN" i="1">
                <a:ea typeface="ＭＳ Ｐゴシック" pitchFamily="34" charset="-128"/>
              </a:rPr>
              <a:t>advisor</a:t>
            </a:r>
            <a:r>
              <a:rPr lang="en-US" altLang="zh-CN">
                <a:ea typeface="ＭＳ Ｐゴシック" pitchFamily="34" charset="-128"/>
              </a:rPr>
              <a:t> 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and a student is associated with at most one instructor via </a:t>
            </a:r>
            <a:r>
              <a:rPr lang="en-US" altLang="zh-CN" i="1">
                <a:ea typeface="ＭＳ Ｐゴシック" pitchFamily="34" charset="-128"/>
              </a:rPr>
              <a:t>advisor</a:t>
            </a:r>
            <a:endParaRPr lang="en-US" altLang="zh-CN">
              <a:ea typeface="ＭＳ Ｐゴシック" pitchFamily="34" charset="-128"/>
            </a:endParaRPr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1370013" y="3260725"/>
            <a:ext cx="6586537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819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One-to-Many Relationship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80300" cy="1852613"/>
          </a:xfrm>
        </p:spPr>
        <p:txBody>
          <a:bodyPr/>
          <a:lstStyle/>
          <a:p>
            <a:r>
              <a:rPr lang="en-US" altLang="zh-CN"/>
              <a:t>one-to-many relationship between an </a:t>
            </a:r>
            <a:r>
              <a:rPr lang="en-US" altLang="zh-CN" i="1"/>
              <a:t>instructor</a:t>
            </a:r>
            <a:r>
              <a:rPr lang="en-US" altLang="zh-CN"/>
              <a:t> and a </a:t>
            </a:r>
            <a:r>
              <a:rPr lang="en-US" altLang="zh-CN" i="1"/>
              <a:t>student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 an instructor is associated with several (including 0) students  via </a:t>
            </a:r>
            <a:r>
              <a:rPr lang="en-US" altLang="zh-CN" i="1">
                <a:ea typeface="ＭＳ Ｐゴシック" pitchFamily="34" charset="-128"/>
              </a:rPr>
              <a:t>advisor 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a student is associated with at most one instructor via advisor, </a:t>
            </a: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1489075" y="2955925"/>
            <a:ext cx="6421438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381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Many-to-One Relationships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10437" cy="1814513"/>
          </a:xfrm>
          <a:noFill/>
        </p:spPr>
        <p:txBody>
          <a:bodyPr/>
          <a:lstStyle/>
          <a:p>
            <a:r>
              <a:rPr lang="en-US" altLang="zh-CN"/>
              <a:t>In a many-to-one relationship between an </a:t>
            </a:r>
            <a:r>
              <a:rPr lang="en-US" altLang="zh-CN" i="1"/>
              <a:t>instructor</a:t>
            </a:r>
            <a:r>
              <a:rPr lang="en-US" altLang="zh-CN"/>
              <a:t> and a </a:t>
            </a:r>
            <a:r>
              <a:rPr lang="en-US" altLang="zh-CN" i="1"/>
              <a:t>student, 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an instructor</a:t>
            </a:r>
            <a:r>
              <a:rPr lang="en-US" altLang="zh-CN" i="1">
                <a:ea typeface="ＭＳ Ｐゴシック" pitchFamily="34" charset="-128"/>
              </a:rPr>
              <a:t> </a:t>
            </a:r>
            <a:r>
              <a:rPr lang="en-US" altLang="zh-CN">
                <a:ea typeface="ＭＳ Ｐゴシック" pitchFamily="34" charset="-128"/>
              </a:rPr>
              <a:t> is associated with at most one student via </a:t>
            </a:r>
            <a:r>
              <a:rPr lang="en-US" altLang="zh-CN" i="1">
                <a:ea typeface="ＭＳ Ｐゴシック" pitchFamily="34" charset="-128"/>
              </a:rPr>
              <a:t>advisor</a:t>
            </a:r>
            <a:r>
              <a:rPr lang="en-US" altLang="zh-CN">
                <a:ea typeface="ＭＳ Ｐゴシック" pitchFamily="34" charset="-128"/>
              </a:rPr>
              <a:t>, 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and a student is associated with several (including 0) instructors via </a:t>
            </a:r>
            <a:r>
              <a:rPr lang="en-US" altLang="zh-CN" i="1">
                <a:ea typeface="ＭＳ Ｐゴシック" pitchFamily="34" charset="-128"/>
              </a:rPr>
              <a:t>advisor</a:t>
            </a:r>
          </a:p>
        </p:txBody>
      </p:sp>
      <p:pic>
        <p:nvPicPr>
          <p:cNvPr id="26628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1476375" y="2987675"/>
            <a:ext cx="6583363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Line 6"/>
          <p:cNvSpPr>
            <a:spLocks noChangeShapeType="1"/>
          </p:cNvSpPr>
          <p:nvPr/>
        </p:nvSpPr>
        <p:spPr bwMode="auto">
          <a:xfrm>
            <a:off x="6362700" y="4038600"/>
            <a:ext cx="2286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Many-to-Many Relationship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029450" cy="1546225"/>
          </a:xfrm>
        </p:spPr>
        <p:txBody>
          <a:bodyPr/>
          <a:lstStyle/>
          <a:p>
            <a:r>
              <a:rPr lang="en-US" altLang="zh-CN"/>
              <a:t>An instructor is associated with several (possibly 0) students via </a:t>
            </a:r>
            <a:r>
              <a:rPr lang="en-US" altLang="zh-CN" i="1"/>
              <a:t>advisor</a:t>
            </a:r>
          </a:p>
          <a:p>
            <a:r>
              <a:rPr lang="en-US" altLang="zh-CN"/>
              <a:t>A student is associated with several (possibly 0) instructors via </a:t>
            </a:r>
            <a:r>
              <a:rPr lang="en-US" altLang="zh-CN" i="1"/>
              <a:t>advisor</a:t>
            </a:r>
            <a:r>
              <a:rPr lang="en-US" altLang="zh-CN"/>
              <a:t> 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2705100"/>
            <a:ext cx="67659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30300" y="384175"/>
            <a:ext cx="7594600" cy="571500"/>
          </a:xfrm>
        </p:spPr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Participation of an Entity Set in a Relationship Set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855663" y="1222375"/>
            <a:ext cx="74485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/>
              <a:t>Total participation (indicated by double line):  every entity in the entity set participates in at least one relationship in the relationship set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altLang="zh-CN" sz="1800"/>
              <a:t>E.g., participation of </a:t>
            </a:r>
            <a:r>
              <a:rPr kumimoji="1" lang="en-US" altLang="zh-CN" sz="1800" i="1"/>
              <a:t>section </a:t>
            </a:r>
            <a:r>
              <a:rPr kumimoji="1" lang="en-US" altLang="zh-CN" sz="1800"/>
              <a:t> in </a:t>
            </a:r>
            <a:r>
              <a:rPr kumimoji="1" lang="en-US" altLang="zh-CN" sz="1800" i="1"/>
              <a:t>sec_course </a:t>
            </a:r>
            <a:r>
              <a:rPr kumimoji="1" lang="en-US" altLang="zh-CN" sz="1800"/>
              <a:t>is total</a:t>
            </a:r>
          </a:p>
          <a:p>
            <a:pPr marL="1085850" lvl="2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</a:pPr>
            <a:r>
              <a:rPr kumimoji="1" lang="en-US" altLang="zh-CN" sz="1800"/>
              <a:t> every </a:t>
            </a:r>
            <a:r>
              <a:rPr kumimoji="1" lang="en-US" altLang="zh-CN" sz="1800" i="1"/>
              <a:t>section</a:t>
            </a:r>
            <a:r>
              <a:rPr kumimoji="1" lang="en-US" altLang="zh-CN" sz="1800"/>
              <a:t> must have an associated course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/>
              <a:t>Partial participation:  some entities may not participate in any relationship in the relationship set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altLang="zh-CN" sz="1800"/>
              <a:t>Example: participation of </a:t>
            </a:r>
            <a:r>
              <a:rPr kumimoji="1" lang="en-US" altLang="zh-CN" sz="1800" i="1"/>
              <a:t>instructor</a:t>
            </a:r>
            <a:r>
              <a:rPr kumimoji="1" lang="en-US" altLang="zh-CN" sz="1800"/>
              <a:t> in </a:t>
            </a:r>
            <a:r>
              <a:rPr kumimoji="1" lang="en-US" altLang="zh-CN" sz="1800" i="1"/>
              <a:t>advisor</a:t>
            </a:r>
            <a:r>
              <a:rPr kumimoji="1" lang="en-US" altLang="zh-CN" sz="1800"/>
              <a:t> is partial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4105275"/>
            <a:ext cx="7539037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742950" y="38100"/>
            <a:ext cx="8420100" cy="682625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Notation for Cardinality Limits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855663" y="1222375"/>
            <a:ext cx="7689850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/>
              <a:t>Cardinality limits can also express participation constraints</a:t>
            </a:r>
          </a:p>
        </p:txBody>
      </p:sp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2259013"/>
            <a:ext cx="749458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981075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3100">
                <a:ea typeface="+mj-ea"/>
              </a:rPr>
              <a:t>E-R</a:t>
            </a:r>
            <a:r>
              <a:rPr lang="en-US">
                <a:ea typeface="+mj-ea"/>
              </a:rPr>
              <a:t> Diagram with a Ternary Relationship</a:t>
            </a:r>
          </a:p>
        </p:txBody>
      </p:sp>
      <p:pic>
        <p:nvPicPr>
          <p:cNvPr id="30723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1108075"/>
            <a:ext cx="7840662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4524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Cardinality Constraints on Ternary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705725" cy="5189538"/>
          </a:xfrm>
        </p:spPr>
        <p:txBody>
          <a:bodyPr/>
          <a:lstStyle/>
          <a:p>
            <a:r>
              <a:rPr lang="en-US" altLang="zh-CN"/>
              <a:t>We allow at most one arrow out of a ternary (or greater degree) relationship to indicate a cardinality constraint</a:t>
            </a:r>
          </a:p>
          <a:p>
            <a:r>
              <a:rPr lang="en-US" altLang="zh-CN"/>
              <a:t>E.g., an arrow from </a:t>
            </a:r>
            <a:r>
              <a:rPr lang="en-US" altLang="zh-CN" i="1"/>
              <a:t>proj_guide</a:t>
            </a:r>
            <a:r>
              <a:rPr lang="en-US" altLang="zh-CN"/>
              <a:t> to </a:t>
            </a:r>
            <a:r>
              <a:rPr lang="en-US" altLang="zh-CN" i="1"/>
              <a:t>instructor</a:t>
            </a:r>
            <a:r>
              <a:rPr lang="en-US" altLang="zh-CN"/>
              <a:t> indicates each student has at most one guide for a project</a:t>
            </a:r>
          </a:p>
          <a:p>
            <a:r>
              <a:rPr lang="en-US" altLang="zh-CN"/>
              <a:t>If there is more than one arrow, there are two ways of defining the meaning.  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E.g., a ternary relationship </a:t>
            </a:r>
            <a:r>
              <a:rPr lang="en-US" altLang="zh-CN" i="1">
                <a:ea typeface="ＭＳ Ｐゴシック" pitchFamily="34" charset="-128"/>
              </a:rPr>
              <a:t>R </a:t>
            </a:r>
            <a:r>
              <a:rPr lang="en-US" altLang="zh-CN">
                <a:ea typeface="ＭＳ Ｐゴシック" pitchFamily="34" charset="-128"/>
              </a:rPr>
              <a:t>between </a:t>
            </a:r>
            <a:r>
              <a:rPr lang="en-US" altLang="zh-CN" i="1">
                <a:ea typeface="ＭＳ Ｐゴシック" pitchFamily="34" charset="-128"/>
              </a:rPr>
              <a:t>A</a:t>
            </a:r>
            <a:r>
              <a:rPr lang="en-US" altLang="zh-CN">
                <a:ea typeface="ＭＳ Ｐゴシック" pitchFamily="34" charset="-128"/>
              </a:rPr>
              <a:t>,</a:t>
            </a:r>
            <a:r>
              <a:rPr lang="en-US" altLang="zh-CN" i="1">
                <a:ea typeface="ＭＳ Ｐゴシック" pitchFamily="34" charset="-128"/>
              </a:rPr>
              <a:t> B </a:t>
            </a:r>
            <a:r>
              <a:rPr lang="en-US" altLang="zh-CN">
                <a:ea typeface="ＭＳ Ｐゴシック" pitchFamily="34" charset="-128"/>
              </a:rPr>
              <a:t>and </a:t>
            </a:r>
            <a:r>
              <a:rPr lang="en-US" altLang="zh-CN" i="1">
                <a:ea typeface="ＭＳ Ｐゴシック" pitchFamily="34" charset="-128"/>
              </a:rPr>
              <a:t>C </a:t>
            </a:r>
            <a:r>
              <a:rPr lang="en-US" altLang="zh-CN">
                <a:ea typeface="ＭＳ Ｐゴシック" pitchFamily="34" charset="-128"/>
              </a:rPr>
              <a:t>with arrows to </a:t>
            </a:r>
            <a:r>
              <a:rPr lang="en-US" altLang="zh-CN" i="1">
                <a:ea typeface="ＭＳ Ｐゴシック" pitchFamily="34" charset="-128"/>
              </a:rPr>
              <a:t>B </a:t>
            </a:r>
            <a:r>
              <a:rPr lang="en-US" altLang="zh-CN">
                <a:ea typeface="ＭＳ Ｐゴシック" pitchFamily="34" charset="-128"/>
              </a:rPr>
              <a:t>and </a:t>
            </a:r>
            <a:r>
              <a:rPr lang="en-US" altLang="zh-CN" i="1">
                <a:ea typeface="ＭＳ Ｐゴシック" pitchFamily="34" charset="-128"/>
              </a:rPr>
              <a:t>C </a:t>
            </a:r>
            <a:r>
              <a:rPr lang="en-US" altLang="zh-CN">
                <a:ea typeface="ＭＳ Ｐゴシック" pitchFamily="34" charset="-128"/>
              </a:rPr>
              <a:t>could mean</a:t>
            </a:r>
          </a:p>
          <a:p>
            <a:pPr lvl="1">
              <a:buFont typeface="Monotype Sorts" charset="2"/>
              <a:buNone/>
            </a:pPr>
            <a:r>
              <a:rPr lang="en-US" altLang="zh-CN">
                <a:ea typeface="ＭＳ Ｐゴシック" pitchFamily="34" charset="-128"/>
              </a:rPr>
              <a:t>    1.  each </a:t>
            </a:r>
            <a:r>
              <a:rPr lang="en-US" altLang="zh-CN" i="1">
                <a:ea typeface="ＭＳ Ｐゴシック" pitchFamily="34" charset="-128"/>
              </a:rPr>
              <a:t>A </a:t>
            </a:r>
            <a:r>
              <a:rPr lang="en-US" altLang="zh-CN">
                <a:ea typeface="ＭＳ Ｐゴシック" pitchFamily="34" charset="-128"/>
              </a:rPr>
              <a:t>entity is associated with a unique entity from </a:t>
            </a:r>
            <a:r>
              <a:rPr lang="en-US" altLang="zh-CN" i="1">
                <a:ea typeface="ＭＳ Ｐゴシック" pitchFamily="34" charset="-128"/>
              </a:rPr>
              <a:t>B </a:t>
            </a:r>
            <a:r>
              <a:rPr lang="en-US" altLang="zh-CN">
                <a:ea typeface="ＭＳ Ｐゴシック" pitchFamily="34" charset="-128"/>
              </a:rPr>
              <a:t>and </a:t>
            </a:r>
            <a:r>
              <a:rPr lang="en-US" altLang="zh-CN" i="1">
                <a:ea typeface="ＭＳ Ｐゴシック" pitchFamily="34" charset="-128"/>
              </a:rPr>
              <a:t>C </a:t>
            </a:r>
            <a:r>
              <a:rPr lang="en-US" altLang="zh-CN">
                <a:ea typeface="ＭＳ Ｐゴシック" pitchFamily="34" charset="-128"/>
              </a:rPr>
              <a:t>or </a:t>
            </a:r>
          </a:p>
          <a:p>
            <a:pPr lvl="1">
              <a:buFont typeface="Monotype Sorts" charset="2"/>
              <a:buNone/>
            </a:pPr>
            <a:r>
              <a:rPr lang="en-US" altLang="zh-CN">
                <a:ea typeface="ＭＳ Ｐゴシック" pitchFamily="34" charset="-128"/>
              </a:rPr>
              <a:t>	2.  each pair of entities from (</a:t>
            </a:r>
            <a:r>
              <a:rPr lang="en-US" altLang="zh-CN" i="1">
                <a:ea typeface="ＭＳ Ｐゴシック" pitchFamily="34" charset="-128"/>
              </a:rPr>
              <a:t>A, B</a:t>
            </a:r>
            <a:r>
              <a:rPr lang="en-US" altLang="zh-CN">
                <a:ea typeface="ＭＳ Ｐゴシック" pitchFamily="34" charset="-128"/>
              </a:rPr>
              <a:t>) is associated with a unique </a:t>
            </a:r>
            <a:r>
              <a:rPr lang="en-US" altLang="zh-CN" i="1">
                <a:ea typeface="ＭＳ Ｐゴシック" pitchFamily="34" charset="-128"/>
              </a:rPr>
              <a:t>C </a:t>
            </a:r>
            <a:r>
              <a:rPr lang="en-US" altLang="zh-CN">
                <a:ea typeface="ＭＳ Ｐゴシック" pitchFamily="34" charset="-128"/>
              </a:rPr>
              <a:t>entity, and each pair (</a:t>
            </a:r>
            <a:r>
              <a:rPr lang="en-US" altLang="zh-CN" i="1">
                <a:ea typeface="ＭＳ Ｐゴシック" pitchFamily="34" charset="-128"/>
              </a:rPr>
              <a:t>A, C</a:t>
            </a:r>
            <a:r>
              <a:rPr lang="en-US" altLang="zh-CN">
                <a:ea typeface="ＭＳ Ｐゴシック" pitchFamily="34" charset="-128"/>
              </a:rPr>
              <a:t>) is associated with a unique </a:t>
            </a:r>
            <a:r>
              <a:rPr lang="en-US" altLang="zh-CN" i="1">
                <a:ea typeface="ＭＳ Ｐゴシック" pitchFamily="34" charset="-128"/>
              </a:rPr>
              <a:t>B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Each alternative has been used in different formalisms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To avoid confusion we outlaw more than one arrow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Modeling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r>
              <a:rPr lang="en-US" altLang="zh-CN" sz="2400" dirty="0"/>
              <a:t>A </a:t>
            </a:r>
            <a:r>
              <a:rPr lang="en-US" altLang="zh-CN" sz="2400" i="1" dirty="0"/>
              <a:t>database</a:t>
            </a:r>
            <a:r>
              <a:rPr lang="en-US" altLang="zh-CN" sz="2400" dirty="0"/>
              <a:t> can be modeled as: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a collection of entities,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relationship among entities.</a:t>
            </a:r>
          </a:p>
          <a:p>
            <a:r>
              <a:rPr lang="en-US" altLang="zh-CN" sz="2400" dirty="0"/>
              <a:t>An </a:t>
            </a:r>
            <a:r>
              <a:rPr lang="en-US" altLang="zh-CN" sz="2400" b="1" dirty="0">
                <a:solidFill>
                  <a:srgbClr val="000099"/>
                </a:solidFill>
              </a:rPr>
              <a:t>entity</a:t>
            </a:r>
            <a:r>
              <a:rPr lang="en-US" altLang="zh-CN" sz="2400" b="1" dirty="0"/>
              <a:t> </a:t>
            </a:r>
            <a:r>
              <a:rPr lang="en-US" altLang="zh-CN" sz="2400" dirty="0"/>
              <a:t>is an object that exists and is distinguishable from other objects.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Example:  specific person, company, event, plant</a:t>
            </a:r>
            <a:endParaRPr lang="en-US" altLang="zh-CN" dirty="0">
              <a:ea typeface="ＭＳ Ｐゴシック" pitchFamily="34" charset="-128"/>
            </a:endParaRPr>
          </a:p>
          <a:p>
            <a:r>
              <a:rPr lang="en-US" altLang="zh-CN" sz="2400" dirty="0"/>
              <a:t>Entities have </a:t>
            </a:r>
            <a:r>
              <a:rPr lang="en-US" altLang="zh-CN" sz="2400" b="1" dirty="0">
                <a:solidFill>
                  <a:srgbClr val="000099"/>
                </a:solidFill>
              </a:rPr>
              <a:t>attributes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Example: people have </a:t>
            </a:r>
            <a:r>
              <a:rPr lang="en-US" altLang="zh-CN" sz="2000" i="1" dirty="0">
                <a:ea typeface="ＭＳ Ｐゴシック" pitchFamily="34" charset="-128"/>
              </a:rPr>
              <a:t>names </a:t>
            </a:r>
            <a:r>
              <a:rPr lang="en-US" altLang="zh-CN" sz="2000" dirty="0">
                <a:ea typeface="ＭＳ Ｐゴシック" pitchFamily="34" charset="-128"/>
              </a:rPr>
              <a:t>and </a:t>
            </a:r>
            <a:r>
              <a:rPr lang="en-US" altLang="zh-CN" sz="2000" i="1" dirty="0">
                <a:ea typeface="ＭＳ Ｐゴシック" pitchFamily="34" charset="-128"/>
              </a:rPr>
              <a:t>addresses	</a:t>
            </a:r>
          </a:p>
          <a:p>
            <a:r>
              <a:rPr lang="en-US" altLang="zh-CN" sz="2400" dirty="0"/>
              <a:t>An </a:t>
            </a:r>
            <a:r>
              <a:rPr lang="en-US" altLang="zh-CN" sz="2400" b="1" dirty="0">
                <a:solidFill>
                  <a:srgbClr val="000099"/>
                </a:solidFill>
              </a:rPr>
              <a:t>entity set</a:t>
            </a:r>
            <a:r>
              <a:rPr lang="en-US" altLang="zh-CN" sz="2400" dirty="0"/>
              <a:t> is a set of entities of the same type that share the same properties.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Example: set of all persons, companies, trees, holidays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How about doing an ER design interactively on the board?</a:t>
            </a:r>
            <a:br>
              <a:rPr lang="en-US">
                <a:ea typeface="+mj-ea"/>
              </a:rPr>
            </a:br>
            <a:r>
              <a:rPr lang="en-US">
                <a:ea typeface="+mj-ea"/>
              </a:rPr>
              <a:t>Suggest an application to be modeled.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96175" cy="4876800"/>
          </a:xfrm>
        </p:spPr>
        <p:txBody>
          <a:bodyPr/>
          <a:lstStyle/>
          <a:p>
            <a:r>
              <a:rPr lang="en-US" altLang="zh-CN"/>
              <a:t>An entity set that does not have a primary key is referred to as a </a:t>
            </a:r>
            <a:r>
              <a:rPr lang="en-US" altLang="zh-CN" b="1">
                <a:solidFill>
                  <a:srgbClr val="000099"/>
                </a:solidFill>
              </a:rPr>
              <a:t>weak entity set</a:t>
            </a:r>
            <a:r>
              <a:rPr lang="en-US" altLang="zh-CN"/>
              <a:t>.</a:t>
            </a:r>
          </a:p>
          <a:p>
            <a:r>
              <a:rPr lang="en-US" altLang="zh-CN"/>
              <a:t>The existence of a weak entity set depends on the existence of a </a:t>
            </a:r>
            <a:r>
              <a:rPr lang="en-US" altLang="zh-CN" b="1">
                <a:solidFill>
                  <a:srgbClr val="000099"/>
                </a:solidFill>
              </a:rPr>
              <a:t>identifying entity set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It must relate to the identifying entity set via a total, one-to-many relationship set from the identifying to the weak entity set</a:t>
            </a:r>
          </a:p>
          <a:p>
            <a:pPr lvl="1"/>
            <a:r>
              <a:rPr lang="en-US" altLang="zh-CN" b="1">
                <a:solidFill>
                  <a:srgbClr val="000099"/>
                </a:solidFill>
                <a:ea typeface="ＭＳ Ｐゴシック" pitchFamily="34" charset="-128"/>
              </a:rPr>
              <a:t>Identifying relationship</a:t>
            </a:r>
            <a:r>
              <a:rPr lang="en-US" altLang="zh-CN">
                <a:ea typeface="ＭＳ Ｐゴシック" pitchFamily="34" charset="-128"/>
              </a:rPr>
              <a:t> depicted using a double diamond</a:t>
            </a:r>
          </a:p>
          <a:p>
            <a:r>
              <a:rPr lang="en-US" altLang="zh-CN"/>
              <a:t>The </a:t>
            </a:r>
            <a:r>
              <a:rPr lang="en-US" altLang="zh-CN" b="1">
                <a:solidFill>
                  <a:srgbClr val="000099"/>
                </a:solidFill>
              </a:rPr>
              <a:t>discriminator</a:t>
            </a:r>
            <a:r>
              <a:rPr lang="en-US" altLang="zh-CN" b="1" i="1">
                <a:solidFill>
                  <a:schemeClr val="tx2"/>
                </a:solidFill>
              </a:rPr>
              <a:t> </a:t>
            </a:r>
            <a:r>
              <a:rPr lang="en-US" altLang="zh-CN"/>
              <a:t>(</a:t>
            </a:r>
            <a:r>
              <a:rPr lang="en-US" altLang="zh-CN" i="1"/>
              <a:t>or partial key)</a:t>
            </a:r>
            <a:r>
              <a:rPr lang="en-US" altLang="zh-CN"/>
              <a:t> of a weak entity set is the set of attributes that distinguishes among all the entities of a weak entity set.</a:t>
            </a:r>
          </a:p>
          <a:p>
            <a:r>
              <a:rPr lang="en-US" altLang="zh-CN"/>
              <a:t>The primary key of a weak entity set is formed by the primary key of the strong entity set on which the weak entity set is existence dependent, plus the weak entity set’s discriminator.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 (Cont.)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78712" cy="2095500"/>
          </a:xfrm>
        </p:spPr>
        <p:txBody>
          <a:bodyPr/>
          <a:lstStyle/>
          <a:p>
            <a:r>
              <a:rPr lang="en-US" altLang="zh-CN"/>
              <a:t>We underline the discriminator of a weak entity set  with a dashed line.</a:t>
            </a:r>
          </a:p>
          <a:p>
            <a:r>
              <a:rPr lang="en-US" altLang="zh-CN"/>
              <a:t>We put the identifying relationship of a weak entity in a double diamond. </a:t>
            </a:r>
          </a:p>
          <a:p>
            <a:r>
              <a:rPr lang="en-US" altLang="zh-CN"/>
              <a:t>Primary key for </a:t>
            </a:r>
            <a:r>
              <a:rPr lang="en-US" altLang="zh-CN" i="1"/>
              <a:t>section </a:t>
            </a:r>
            <a:r>
              <a:rPr lang="en-US" altLang="zh-CN"/>
              <a:t>– (</a:t>
            </a:r>
            <a:r>
              <a:rPr lang="en-US" altLang="zh-CN" i="1"/>
              <a:t>course_id, sec_id, semester, year</a:t>
            </a:r>
            <a:r>
              <a:rPr lang="en-US" altLang="zh-CN"/>
              <a:t>) </a:t>
            </a:r>
          </a:p>
        </p:txBody>
      </p:sp>
      <p:pic>
        <p:nvPicPr>
          <p:cNvPr id="34820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3429000"/>
            <a:ext cx="680878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904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 (Cont.)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385050" cy="3910012"/>
          </a:xfrm>
        </p:spPr>
        <p:txBody>
          <a:bodyPr/>
          <a:lstStyle/>
          <a:p>
            <a:r>
              <a:rPr lang="en-US" altLang="zh-CN"/>
              <a:t>Note: the primary key of the strong entity set is not explicitly stored with the weak entity set, since it is implicit in the identifying relationship.</a:t>
            </a:r>
          </a:p>
          <a:p>
            <a:r>
              <a:rPr lang="en-US" altLang="zh-CN"/>
              <a:t>If </a:t>
            </a:r>
            <a:r>
              <a:rPr lang="en-US" altLang="zh-CN" i="1"/>
              <a:t>course_id</a:t>
            </a:r>
            <a:r>
              <a:rPr lang="en-US" altLang="zh-CN"/>
              <a:t> were explicitly stored, </a:t>
            </a:r>
            <a:r>
              <a:rPr lang="en-US" altLang="zh-CN" i="1"/>
              <a:t>section</a:t>
            </a:r>
            <a:r>
              <a:rPr lang="en-US" altLang="zh-CN"/>
              <a:t> could be made a strong entity, but then the relationship between </a:t>
            </a:r>
            <a:r>
              <a:rPr lang="en-US" altLang="zh-CN" i="1"/>
              <a:t>section</a:t>
            </a:r>
            <a:r>
              <a:rPr lang="en-US" altLang="zh-CN"/>
              <a:t> and </a:t>
            </a:r>
            <a:r>
              <a:rPr lang="en-US" altLang="zh-CN" i="1"/>
              <a:t>course</a:t>
            </a:r>
            <a:r>
              <a:rPr lang="en-US" altLang="zh-CN"/>
              <a:t> would be duplicated by an implicit relationship defined by the attribute </a:t>
            </a:r>
            <a:r>
              <a:rPr lang="en-US" altLang="zh-CN" i="1"/>
              <a:t>course_id</a:t>
            </a:r>
            <a:r>
              <a:rPr lang="en-US" altLang="zh-CN"/>
              <a:t> common to </a:t>
            </a:r>
            <a:r>
              <a:rPr lang="en-US" altLang="zh-CN" i="1"/>
              <a:t>course</a:t>
            </a:r>
            <a:r>
              <a:rPr lang="en-US" altLang="zh-CN"/>
              <a:t> and </a:t>
            </a:r>
            <a:r>
              <a:rPr lang="en-US" altLang="zh-CN" i="1"/>
              <a:t>section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3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Diagram for a University Enterprise</a:t>
            </a:r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5095875" y="4652963"/>
            <a:ext cx="88900" cy="1000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accent1"/>
              </a:solidFill>
            </a:endParaRPr>
          </a:p>
        </p:txBody>
      </p:sp>
      <p:pic>
        <p:nvPicPr>
          <p:cNvPr id="3686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690563"/>
            <a:ext cx="6323013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ffectLst/>
              </a:rPr>
              <a:t>Reduction to Relational Schemas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1143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Reduction to Relation Schemas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70800" cy="4137025"/>
          </a:xfrm>
        </p:spPr>
        <p:txBody>
          <a:bodyPr/>
          <a:lstStyle/>
          <a:p>
            <a:r>
              <a:rPr lang="en-US" altLang="zh-CN"/>
              <a:t>Entity sets and relationship sets can be expressed uniformly as </a:t>
            </a:r>
            <a:r>
              <a:rPr lang="en-US" altLang="zh-CN" i="1"/>
              <a:t>relation schemas </a:t>
            </a:r>
            <a:r>
              <a:rPr lang="en-US" altLang="zh-CN"/>
              <a:t>that represent the contents of the database.</a:t>
            </a:r>
          </a:p>
          <a:p>
            <a:r>
              <a:rPr lang="en-US" altLang="zh-CN"/>
              <a:t>A database which conforms to an E-R diagram can be represented by a collection of schemas.</a:t>
            </a:r>
          </a:p>
          <a:p>
            <a:r>
              <a:rPr lang="en-US" altLang="zh-CN"/>
              <a:t>For each entity set and relationship set there is a unique schema that is assigned the name of the corresponding entity set or relationship set.</a:t>
            </a:r>
          </a:p>
          <a:p>
            <a:r>
              <a:rPr lang="en-US" altLang="zh-CN"/>
              <a:t>Each schema has a number of columns (generally corresponding to attributes), which have unique names.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With Simple Attributes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450975"/>
            <a:ext cx="8081962" cy="3632200"/>
          </a:xfrm>
        </p:spPr>
        <p:txBody>
          <a:bodyPr/>
          <a:lstStyle/>
          <a:p>
            <a:r>
              <a:rPr lang="en-US" altLang="zh-CN"/>
              <a:t>A strong entity set reduces to a schema with the same attributes</a:t>
            </a:r>
            <a:br>
              <a:rPr lang="en-US" altLang="zh-CN"/>
            </a:br>
            <a:r>
              <a:rPr lang="en-US" altLang="zh-CN" i="1"/>
              <a:t>student(</a:t>
            </a:r>
            <a:r>
              <a:rPr lang="en-US" altLang="zh-CN" i="1" u="sng"/>
              <a:t>ID</a:t>
            </a:r>
            <a:r>
              <a:rPr lang="en-US" altLang="zh-CN" i="1"/>
              <a:t>, name, tot_cred)</a:t>
            </a:r>
            <a:endParaRPr lang="en-US" altLang="zh-CN"/>
          </a:p>
          <a:p>
            <a:r>
              <a:rPr lang="en-US" altLang="zh-CN"/>
              <a:t>A weak entity set becomes a table that includes a column for the primary key of the identifying strong entity set </a:t>
            </a:r>
            <a:br>
              <a:rPr lang="en-US" altLang="zh-CN"/>
            </a:br>
            <a:r>
              <a:rPr lang="en-US" altLang="zh-CN" i="1"/>
              <a:t>section ( </a:t>
            </a:r>
            <a:r>
              <a:rPr lang="en-US" altLang="zh-CN" i="1" u="sng"/>
              <a:t>course_id, sec_id, sem, year</a:t>
            </a:r>
            <a:r>
              <a:rPr lang="en-US" altLang="zh-CN" i="1"/>
              <a:t> )</a:t>
            </a:r>
          </a:p>
        </p:txBody>
      </p:sp>
      <p:pic>
        <p:nvPicPr>
          <p:cNvPr id="39940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3624263"/>
            <a:ext cx="7605713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96838"/>
            <a:ext cx="8429625" cy="603250"/>
          </a:xfrm>
        </p:spPr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Sets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498600"/>
            <a:ext cx="7959725" cy="2944813"/>
          </a:xfrm>
        </p:spPr>
        <p:txBody>
          <a:bodyPr/>
          <a:lstStyle/>
          <a:p>
            <a:r>
              <a:rPr lang="en-US" altLang="zh-CN"/>
              <a:t>A many-to-many relationship set is represented as a schema with attributes for the primary keys of the two participating entity sets, and any descriptive attributes of the relationship set. </a:t>
            </a:r>
          </a:p>
          <a:p>
            <a:r>
              <a:rPr lang="en-US" altLang="zh-CN"/>
              <a:t>Example: schema for relationship set </a:t>
            </a:r>
            <a:r>
              <a:rPr lang="en-US" altLang="zh-CN" i="1"/>
              <a:t>advisor</a:t>
            </a:r>
          </a:p>
          <a:p>
            <a:pPr>
              <a:buFont typeface="Monotype Sorts" charset="2"/>
              <a:buNone/>
            </a:pPr>
            <a:r>
              <a:rPr lang="en-US" altLang="zh-CN"/>
              <a:t>	</a:t>
            </a:r>
            <a:r>
              <a:rPr lang="en-US" altLang="zh-CN" i="1"/>
              <a:t>advisor = </a:t>
            </a:r>
            <a:r>
              <a:rPr lang="en-US" altLang="zh-CN"/>
              <a:t>(</a:t>
            </a:r>
            <a:r>
              <a:rPr lang="en-US" altLang="zh-CN" i="1" u="sng"/>
              <a:t>s_id, i_id</a:t>
            </a:r>
            <a:r>
              <a:rPr lang="en-US" altLang="zh-CN"/>
              <a:t>)</a:t>
            </a:r>
          </a:p>
        </p:txBody>
      </p:sp>
      <p:sp>
        <p:nvSpPr>
          <p:cNvPr id="40964" name="Rectangle 5"/>
          <p:cNvSpPr>
            <a:spLocks noChangeArrowheads="1"/>
          </p:cNvSpPr>
          <p:nvPr/>
        </p:nvSpPr>
        <p:spPr bwMode="auto">
          <a:xfrm rot="-372694">
            <a:off x="2216150" y="3624263"/>
            <a:ext cx="1970088" cy="2809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pic>
        <p:nvPicPr>
          <p:cNvPr id="409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3717925"/>
            <a:ext cx="6529387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Redundancy of Schemas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636588" y="1079500"/>
            <a:ext cx="7758112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/>
              <a:t>Many-to-one and one-to-many relationship sets that are total on the many-side can be represented by adding an extra attribute to the “many” side, containing the primary key of the “one” side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/>
              <a:t>Example: Instead of creating a schema for relationship set </a:t>
            </a:r>
            <a:r>
              <a:rPr kumimoji="1" lang="en-US" altLang="zh-CN" sz="1800" i="1"/>
              <a:t>inst_dept</a:t>
            </a:r>
            <a:r>
              <a:rPr kumimoji="1" lang="en-US" altLang="zh-CN" sz="1800"/>
              <a:t>, add an attribute </a:t>
            </a:r>
            <a:r>
              <a:rPr kumimoji="1" lang="en-US" altLang="zh-CN" sz="1800" i="1"/>
              <a:t>dept_name</a:t>
            </a:r>
            <a:r>
              <a:rPr kumimoji="1" lang="en-US" altLang="zh-CN" sz="1800"/>
              <a:t> to the schema arising from entity set </a:t>
            </a:r>
            <a:r>
              <a:rPr kumimoji="1" lang="en-US" altLang="zh-CN" sz="1800" i="1"/>
              <a:t>instructor</a:t>
            </a:r>
          </a:p>
        </p:txBody>
      </p:sp>
      <p:sp>
        <p:nvSpPr>
          <p:cNvPr id="41988" name="Rectangle 6"/>
          <p:cNvSpPr>
            <a:spLocks noChangeArrowheads="1"/>
          </p:cNvSpPr>
          <p:nvPr/>
        </p:nvSpPr>
        <p:spPr bwMode="auto">
          <a:xfrm rot="-372694">
            <a:off x="1692275" y="3449638"/>
            <a:ext cx="1970088" cy="2809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grpSp>
        <p:nvGrpSpPr>
          <p:cNvPr id="41989" name="Group 13"/>
          <p:cNvGrpSpPr>
            <a:grpSpLocks/>
          </p:cNvGrpSpPr>
          <p:nvPr/>
        </p:nvGrpSpPr>
        <p:grpSpPr bwMode="auto">
          <a:xfrm>
            <a:off x="373063" y="2740025"/>
            <a:ext cx="8185150" cy="3424238"/>
            <a:chOff x="0" y="1413"/>
            <a:chExt cx="5483" cy="2545"/>
          </a:xfrm>
        </p:grpSpPr>
        <p:pic>
          <p:nvPicPr>
            <p:cNvPr id="4199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2" t="423" r="7481" b="61655"/>
            <a:stretch>
              <a:fillRect/>
            </a:stretch>
          </p:blipFill>
          <p:spPr bwMode="auto">
            <a:xfrm>
              <a:off x="175" y="1413"/>
              <a:ext cx="5308" cy="2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1" name="Rectangle 11"/>
            <p:cNvSpPr>
              <a:spLocks noChangeArrowheads="1"/>
            </p:cNvSpPr>
            <p:nvPr/>
          </p:nvSpPr>
          <p:spPr bwMode="auto">
            <a:xfrm>
              <a:off x="0" y="1500"/>
              <a:ext cx="1956" cy="4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92" name="Rectangle 12"/>
            <p:cNvSpPr>
              <a:spLocks noChangeArrowheads="1"/>
            </p:cNvSpPr>
            <p:nvPr/>
          </p:nvSpPr>
          <p:spPr bwMode="auto">
            <a:xfrm>
              <a:off x="1920" y="1690"/>
              <a:ext cx="374" cy="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 </a:t>
            </a:r>
            <a:r>
              <a:rPr lang="en-US" altLang="zh-CN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and </a:t>
            </a:r>
            <a:r>
              <a:rPr lang="en-US" altLang="zh-CN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student</a:t>
            </a:r>
            <a:endParaRPr lang="en-US" altLang="zh-CN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687981" y="1672632"/>
            <a:ext cx="82446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r>
              <a:rPr lang="en-US" altLang="zh-CN" sz="1800" b="1" dirty="0" err="1">
                <a:latin typeface="Arial" charset="0"/>
                <a:cs typeface="Arial" charset="0"/>
              </a:rPr>
              <a:t>instructor_ID</a:t>
            </a:r>
            <a:r>
              <a:rPr lang="en-US" altLang="zh-CN" sz="1800" b="1" dirty="0">
                <a:latin typeface="Arial" charset="0"/>
                <a:cs typeface="Arial" charset="0"/>
              </a:rPr>
              <a:t>  </a:t>
            </a:r>
            <a:r>
              <a:rPr lang="en-US" altLang="zh-CN" sz="1800" b="1" dirty="0" err="1">
                <a:latin typeface="Arial" charset="0"/>
                <a:cs typeface="Arial" charset="0"/>
              </a:rPr>
              <a:t>instructor_name</a:t>
            </a:r>
            <a:r>
              <a:rPr lang="en-US" altLang="zh-CN" sz="1800" b="1" dirty="0">
                <a:latin typeface="Arial" charset="0"/>
                <a:cs typeface="Arial" charset="0"/>
              </a:rPr>
              <a:t>                 student-ID   </a:t>
            </a:r>
            <a:r>
              <a:rPr lang="en-US" altLang="zh-CN" sz="1800" b="1" dirty="0" err="1">
                <a:latin typeface="Arial" charset="0"/>
                <a:cs typeface="Arial" charset="0"/>
              </a:rPr>
              <a:t>student_name</a:t>
            </a:r>
            <a:endParaRPr lang="en-US" altLang="zh-CN" sz="1800" b="1" dirty="0">
              <a:latin typeface="Arial" charset="0"/>
              <a:cs typeface="Arial" charset="0"/>
            </a:endParaRPr>
          </a:p>
        </p:txBody>
      </p:sp>
      <p:pic>
        <p:nvPicPr>
          <p:cNvPr id="614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2111375"/>
            <a:ext cx="6354762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Redundancy of Schemas (Cont.)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5663" y="1222375"/>
            <a:ext cx="73914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For one-to-one relationship sets, either side can be chosen to act as the “many” side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ＭＳ Ｐゴシック" pitchFamily="34" charset="-128"/>
              </a:rPr>
              <a:t>That is, extra attribute can be added to either of the tables corresponding to the two entity sets </a:t>
            </a:r>
          </a:p>
          <a:p>
            <a:pPr>
              <a:lnSpc>
                <a:spcPct val="90000"/>
              </a:lnSpc>
            </a:pPr>
            <a:r>
              <a:rPr lang="en-US" altLang="zh-CN"/>
              <a:t>If participation is </a:t>
            </a:r>
            <a:r>
              <a:rPr lang="en-US" altLang="zh-CN" i="1"/>
              <a:t>partial</a:t>
            </a:r>
            <a:r>
              <a:rPr lang="en-US" altLang="zh-CN"/>
              <a:t> on the “many” side, replacing a schema by an extra attribute in the schema corresponding to the “many” side could result in null values</a:t>
            </a:r>
          </a:p>
          <a:p>
            <a:pPr>
              <a:lnSpc>
                <a:spcPct val="90000"/>
              </a:lnSpc>
            </a:pPr>
            <a:r>
              <a:rPr lang="en-US" altLang="zh-CN"/>
              <a:t>The schema corresponding to a relationship set linking a weak entity set to its identifying strong entity set is redundant.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ＭＳ Ｐゴシック" pitchFamily="34" charset="-128"/>
              </a:rPr>
              <a:t>Example: The </a:t>
            </a:r>
            <a:r>
              <a:rPr lang="en-US" altLang="zh-CN" i="1">
                <a:ea typeface="ＭＳ Ｐゴシック" pitchFamily="34" charset="-128"/>
              </a:rPr>
              <a:t>section </a:t>
            </a:r>
            <a:r>
              <a:rPr lang="en-US" altLang="zh-CN">
                <a:ea typeface="ＭＳ Ｐゴシック" pitchFamily="34" charset="-128"/>
              </a:rPr>
              <a:t>schema already contains the attributes that would appear in the </a:t>
            </a:r>
            <a:r>
              <a:rPr lang="en-US" altLang="zh-CN" i="1">
                <a:ea typeface="ＭＳ Ｐゴシック" pitchFamily="34" charset="-128"/>
              </a:rPr>
              <a:t>sec_course</a:t>
            </a:r>
            <a:r>
              <a:rPr lang="en-US" altLang="zh-CN">
                <a:ea typeface="ＭＳ Ｐゴシック" pitchFamily="34" charset="-128"/>
              </a:rPr>
              <a:t> schema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1075" y="666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and Multivalued Attributes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849563" y="1104900"/>
            <a:ext cx="6026150" cy="5097463"/>
          </a:xfrm>
          <a:noFill/>
        </p:spPr>
        <p:txBody>
          <a:bodyPr/>
          <a:lstStyle/>
          <a:p>
            <a:r>
              <a:rPr lang="en-US" altLang="zh-CN"/>
              <a:t>Composite attributes are flattened out by creating a separate attribute for each component attribute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Example: given entity set </a:t>
            </a:r>
            <a:r>
              <a:rPr lang="en-US" altLang="zh-CN" i="1">
                <a:ea typeface="ＭＳ Ｐゴシック" pitchFamily="34" charset="-128"/>
              </a:rPr>
              <a:t>instructor</a:t>
            </a:r>
            <a:r>
              <a:rPr lang="en-US" altLang="zh-CN">
                <a:ea typeface="ＭＳ Ｐゴシック" pitchFamily="34" charset="-128"/>
              </a:rPr>
              <a:t> with composite attribute </a:t>
            </a:r>
            <a:r>
              <a:rPr lang="en-US" altLang="zh-CN" i="1">
                <a:ea typeface="ＭＳ Ｐゴシック" pitchFamily="34" charset="-128"/>
              </a:rPr>
              <a:t>name</a:t>
            </a:r>
            <a:r>
              <a:rPr lang="en-US" altLang="zh-CN">
                <a:ea typeface="ＭＳ Ｐゴシック" pitchFamily="34" charset="-128"/>
              </a:rPr>
              <a:t> with component attributes </a:t>
            </a:r>
            <a:r>
              <a:rPr lang="en-US" altLang="zh-CN" i="1">
                <a:ea typeface="ＭＳ Ｐゴシック" pitchFamily="34" charset="-128"/>
              </a:rPr>
              <a:t>first_name </a:t>
            </a:r>
            <a:r>
              <a:rPr lang="en-US" altLang="zh-CN">
                <a:ea typeface="ＭＳ Ｐゴシック" pitchFamily="34" charset="-128"/>
              </a:rPr>
              <a:t>and </a:t>
            </a:r>
            <a:r>
              <a:rPr lang="en-US" altLang="zh-CN" i="1">
                <a:ea typeface="ＭＳ Ｐゴシック" pitchFamily="34" charset="-128"/>
              </a:rPr>
              <a:t>last_name</a:t>
            </a:r>
            <a:r>
              <a:rPr lang="en-US" altLang="zh-CN">
                <a:ea typeface="ＭＳ Ｐゴシック" pitchFamily="34" charset="-128"/>
              </a:rPr>
              <a:t> the schema corresponding to the entity set has two attributes </a:t>
            </a:r>
            <a:r>
              <a:rPr lang="en-US" altLang="zh-CN" i="1">
                <a:ea typeface="ＭＳ Ｐゴシック" pitchFamily="34" charset="-128"/>
              </a:rPr>
              <a:t>name_first_name</a:t>
            </a:r>
            <a:r>
              <a:rPr lang="en-US" altLang="zh-CN">
                <a:ea typeface="ＭＳ Ｐゴシック" pitchFamily="34" charset="-128"/>
              </a:rPr>
              <a:t>  and </a:t>
            </a:r>
            <a:r>
              <a:rPr lang="en-US" altLang="zh-CN" i="1">
                <a:ea typeface="ＭＳ Ｐゴシック" pitchFamily="34" charset="-128"/>
              </a:rPr>
              <a:t>name_last_name</a:t>
            </a:r>
          </a:p>
          <a:p>
            <a:pPr lvl="2"/>
            <a:r>
              <a:rPr lang="en-US" altLang="zh-CN" i="1">
                <a:ea typeface="ＭＳ Ｐゴシック" pitchFamily="34" charset="-128"/>
              </a:rPr>
              <a:t>Prefix omitted if there is no ambiguity</a:t>
            </a:r>
          </a:p>
          <a:p>
            <a:r>
              <a:rPr lang="en-US" altLang="zh-CN"/>
              <a:t>Ignoring multivalued attributes, extended instructor schema is</a:t>
            </a:r>
          </a:p>
          <a:p>
            <a:pPr lvl="1"/>
            <a:r>
              <a:rPr lang="en-US" altLang="zh-CN" i="1">
                <a:ea typeface="ＭＳ Ｐゴシック" pitchFamily="34" charset="-128"/>
              </a:rPr>
              <a:t>instructor(ID, </a:t>
            </a:r>
            <a:br>
              <a:rPr lang="en-US" altLang="zh-CN" i="1">
                <a:ea typeface="ＭＳ Ｐゴシック" pitchFamily="34" charset="-128"/>
              </a:rPr>
            </a:br>
            <a:r>
              <a:rPr lang="en-US" altLang="zh-CN" i="1">
                <a:ea typeface="ＭＳ Ｐゴシック" pitchFamily="34" charset="-128"/>
              </a:rPr>
              <a:t>      first_name, middle_initial,  last_name,</a:t>
            </a:r>
            <a:br>
              <a:rPr lang="en-US" altLang="zh-CN" i="1">
                <a:ea typeface="ＭＳ Ｐゴシック" pitchFamily="34" charset="-128"/>
              </a:rPr>
            </a:br>
            <a:r>
              <a:rPr lang="en-US" altLang="zh-CN" i="1">
                <a:ea typeface="ＭＳ Ｐゴシック" pitchFamily="34" charset="-128"/>
              </a:rPr>
              <a:t>      street_number, street_name,  </a:t>
            </a:r>
            <a:br>
              <a:rPr lang="en-US" altLang="zh-CN" i="1">
                <a:ea typeface="ＭＳ Ｐゴシック" pitchFamily="34" charset="-128"/>
              </a:rPr>
            </a:br>
            <a:r>
              <a:rPr lang="en-US" altLang="zh-CN" i="1">
                <a:ea typeface="ＭＳ Ｐゴシック" pitchFamily="34" charset="-128"/>
              </a:rPr>
              <a:t>           apt_number, city, state, zip_code,  </a:t>
            </a:r>
            <a:br>
              <a:rPr lang="en-US" altLang="zh-CN" i="1">
                <a:ea typeface="ＭＳ Ｐゴシック" pitchFamily="34" charset="-128"/>
              </a:rPr>
            </a:br>
            <a:r>
              <a:rPr lang="en-US" altLang="zh-CN" i="1">
                <a:ea typeface="ＭＳ Ｐゴシック" pitchFamily="34" charset="-128"/>
              </a:rPr>
              <a:t>      date_of_birth)</a:t>
            </a:r>
          </a:p>
          <a:p>
            <a:pPr lvl="1"/>
            <a:endParaRPr lang="en-US" altLang="zh-CN">
              <a:ea typeface="ＭＳ Ｐゴシック" pitchFamily="34" charset="-128"/>
            </a:endParaRPr>
          </a:p>
        </p:txBody>
      </p:sp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044575"/>
            <a:ext cx="2519363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1075" y="666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and Multivalued Attributes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2300" y="1165225"/>
            <a:ext cx="7672388" cy="5160963"/>
          </a:xfrm>
          <a:noFill/>
        </p:spPr>
        <p:txBody>
          <a:bodyPr/>
          <a:lstStyle/>
          <a:p>
            <a:r>
              <a:rPr lang="en-US" altLang="zh-CN"/>
              <a:t>A multivalued attribute </a:t>
            </a:r>
            <a:r>
              <a:rPr lang="en-US" altLang="zh-CN" i="1"/>
              <a:t>M</a:t>
            </a:r>
            <a:r>
              <a:rPr lang="en-US" altLang="zh-CN"/>
              <a:t> of an entity </a:t>
            </a:r>
            <a:r>
              <a:rPr lang="en-US" altLang="zh-CN" i="1"/>
              <a:t>E</a:t>
            </a:r>
            <a:r>
              <a:rPr lang="en-US" altLang="zh-CN"/>
              <a:t> is represented by a separate schema </a:t>
            </a:r>
            <a:r>
              <a:rPr lang="en-US" altLang="zh-CN" i="1"/>
              <a:t>EM</a:t>
            </a:r>
            <a:endParaRPr lang="en-US" altLang="zh-CN"/>
          </a:p>
          <a:p>
            <a:pPr lvl="1"/>
            <a:r>
              <a:rPr lang="en-US" altLang="zh-CN">
                <a:ea typeface="ＭＳ Ｐゴシック" pitchFamily="34" charset="-128"/>
              </a:rPr>
              <a:t>Schema </a:t>
            </a:r>
            <a:r>
              <a:rPr lang="en-US" altLang="zh-CN" i="1">
                <a:ea typeface="ＭＳ Ｐゴシック" pitchFamily="34" charset="-128"/>
              </a:rPr>
              <a:t>EM</a:t>
            </a:r>
            <a:r>
              <a:rPr lang="en-US" altLang="zh-CN">
                <a:ea typeface="ＭＳ Ｐゴシック" pitchFamily="34" charset="-128"/>
              </a:rPr>
              <a:t> has attributes corresponding to the primary key of </a:t>
            </a:r>
            <a:r>
              <a:rPr lang="en-US" altLang="zh-CN" i="1">
                <a:ea typeface="ＭＳ Ｐゴシック" pitchFamily="34" charset="-128"/>
              </a:rPr>
              <a:t>E</a:t>
            </a:r>
            <a:r>
              <a:rPr lang="en-US" altLang="zh-CN">
                <a:ea typeface="ＭＳ Ｐゴシック" pitchFamily="34" charset="-128"/>
              </a:rPr>
              <a:t> and an attribute corresponding to multivalued attribute </a:t>
            </a:r>
            <a:r>
              <a:rPr lang="en-US" altLang="zh-CN" i="1">
                <a:ea typeface="ＭＳ Ｐゴシック" pitchFamily="34" charset="-128"/>
              </a:rPr>
              <a:t>M</a:t>
            </a:r>
            <a:endParaRPr lang="en-US" altLang="zh-CN">
              <a:ea typeface="ＭＳ Ｐゴシック" pitchFamily="34" charset="-128"/>
            </a:endParaRPr>
          </a:p>
          <a:p>
            <a:pPr lvl="1"/>
            <a:r>
              <a:rPr lang="en-US" altLang="zh-CN">
                <a:ea typeface="ＭＳ Ｐゴシック" pitchFamily="34" charset="-128"/>
              </a:rPr>
              <a:t>Example:  Multivalued attribute </a:t>
            </a:r>
            <a:r>
              <a:rPr lang="en-US" altLang="zh-CN" i="1">
                <a:ea typeface="ＭＳ Ｐゴシック" pitchFamily="34" charset="-128"/>
              </a:rPr>
              <a:t>phone_number </a:t>
            </a:r>
            <a:r>
              <a:rPr lang="en-US" altLang="zh-CN">
                <a:ea typeface="ＭＳ Ｐゴシック" pitchFamily="34" charset="-128"/>
              </a:rPr>
              <a:t>of </a:t>
            </a:r>
            <a:r>
              <a:rPr lang="en-US" altLang="zh-CN" i="1">
                <a:ea typeface="ＭＳ Ｐゴシック" pitchFamily="34" charset="-128"/>
              </a:rPr>
              <a:t>instructor</a:t>
            </a:r>
            <a:r>
              <a:rPr lang="en-US" altLang="zh-CN">
                <a:ea typeface="ＭＳ Ｐゴシック" pitchFamily="34" charset="-128"/>
              </a:rPr>
              <a:t> is represented by a schema:</a:t>
            </a:r>
            <a:br>
              <a:rPr lang="en-US" altLang="zh-CN">
                <a:ea typeface="ＭＳ Ｐゴシック" pitchFamily="34" charset="-128"/>
              </a:rPr>
            </a:br>
            <a:r>
              <a:rPr lang="en-US" altLang="zh-CN">
                <a:ea typeface="ＭＳ Ｐゴシック" pitchFamily="34" charset="-128"/>
              </a:rPr>
              <a:t>    </a:t>
            </a:r>
            <a:r>
              <a:rPr lang="en-US" altLang="zh-CN" i="1">
                <a:ea typeface="ＭＳ Ｐゴシック" pitchFamily="34" charset="-128"/>
              </a:rPr>
              <a:t>inst_phone= </a:t>
            </a:r>
            <a:r>
              <a:rPr lang="en-US" altLang="zh-CN">
                <a:ea typeface="ＭＳ Ｐゴシック" pitchFamily="34" charset="-128"/>
              </a:rPr>
              <a:t>(</a:t>
            </a:r>
            <a:r>
              <a:rPr lang="en-US" altLang="zh-CN" i="1">
                <a:ea typeface="ＭＳ Ｐゴシック" pitchFamily="34" charset="-128"/>
              </a:rPr>
              <a:t> </a:t>
            </a:r>
            <a:r>
              <a:rPr lang="en-US" altLang="zh-CN" i="1" u="sng">
                <a:ea typeface="ＭＳ Ｐゴシック" pitchFamily="34" charset="-128"/>
              </a:rPr>
              <a:t>ID</a:t>
            </a:r>
            <a:r>
              <a:rPr lang="en-US" altLang="zh-CN" i="1">
                <a:ea typeface="ＭＳ Ｐゴシック" pitchFamily="34" charset="-128"/>
              </a:rPr>
              <a:t>, </a:t>
            </a:r>
            <a:r>
              <a:rPr lang="en-US" altLang="zh-CN" i="1" u="sng">
                <a:ea typeface="ＭＳ Ｐゴシック" pitchFamily="34" charset="-128"/>
              </a:rPr>
              <a:t>phone_number</a:t>
            </a:r>
            <a:r>
              <a:rPr lang="en-US" altLang="zh-CN">
                <a:ea typeface="ＭＳ Ｐゴシック" pitchFamily="34" charset="-128"/>
              </a:rPr>
              <a:t>)</a:t>
            </a:r>
            <a:r>
              <a:rPr lang="en-US" altLang="zh-CN" i="1">
                <a:ea typeface="ＭＳ Ｐゴシック" pitchFamily="34" charset="-128"/>
              </a:rPr>
              <a:t> 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Each value of the multivalued attribute maps to a separate tuple of the relation on schema </a:t>
            </a:r>
            <a:r>
              <a:rPr lang="en-US" altLang="zh-CN" i="1">
                <a:ea typeface="ＭＳ Ｐゴシック" pitchFamily="34" charset="-128"/>
              </a:rPr>
              <a:t>EM</a:t>
            </a:r>
            <a:endParaRPr lang="en-US" altLang="zh-CN">
              <a:ea typeface="ＭＳ Ｐゴシック" pitchFamily="34" charset="-128"/>
            </a:endParaRPr>
          </a:p>
          <a:p>
            <a:pPr lvl="2"/>
            <a:r>
              <a:rPr lang="en-US" altLang="zh-CN">
                <a:ea typeface="ＭＳ Ｐゴシック" pitchFamily="34" charset="-128"/>
              </a:rPr>
              <a:t>For example, an </a:t>
            </a:r>
            <a:r>
              <a:rPr lang="en-US" altLang="zh-CN" i="1">
                <a:ea typeface="ＭＳ Ｐゴシック" pitchFamily="34" charset="-128"/>
              </a:rPr>
              <a:t>instructor</a:t>
            </a:r>
            <a:r>
              <a:rPr lang="en-US" altLang="zh-CN">
                <a:ea typeface="ＭＳ Ｐゴシック" pitchFamily="34" charset="-128"/>
              </a:rPr>
              <a:t> entity with primary key  22222 and phone numbers 456-7890 and 123-4567 maps to two tuples:   </a:t>
            </a:r>
            <a:br>
              <a:rPr lang="en-US" altLang="zh-CN">
                <a:ea typeface="ＭＳ Ｐゴシック" pitchFamily="34" charset="-128"/>
              </a:rPr>
            </a:br>
            <a:r>
              <a:rPr lang="en-US" altLang="zh-CN">
                <a:ea typeface="ＭＳ Ｐゴシック" pitchFamily="34" charset="-128"/>
              </a:rPr>
              <a:t>   (22222, 456-7890) and (22222, 123-4567)</a:t>
            </a:r>
            <a:r>
              <a:rPr lang="en-US" altLang="zh-CN" sz="2000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Multivalued Attributes (Cont.)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9588" y="1108075"/>
            <a:ext cx="7869237" cy="2755900"/>
          </a:xfrm>
        </p:spPr>
        <p:txBody>
          <a:bodyPr/>
          <a:lstStyle/>
          <a:p>
            <a:r>
              <a:rPr lang="en-US" altLang="zh-CN"/>
              <a:t>Special case:entity </a:t>
            </a:r>
            <a:r>
              <a:rPr lang="en-US" altLang="zh-CN" i="1"/>
              <a:t>time_slot </a:t>
            </a:r>
            <a:r>
              <a:rPr lang="en-US" altLang="zh-CN"/>
              <a:t> has only one attribute other than the primary-key attribute, and that attribute is multivalued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Optimization: Don’t create the relation corresponding to the entity, just create the one corresponding to the multivalued attribute</a:t>
            </a:r>
          </a:p>
          <a:p>
            <a:pPr lvl="1"/>
            <a:r>
              <a:rPr lang="en-US" altLang="zh-CN" i="1">
                <a:ea typeface="ＭＳ Ｐゴシック" pitchFamily="34" charset="-128"/>
              </a:rPr>
              <a:t>time_slot</a:t>
            </a:r>
            <a:r>
              <a:rPr lang="en-US" altLang="zh-CN">
                <a:ea typeface="ＭＳ Ｐゴシック" pitchFamily="34" charset="-128"/>
              </a:rPr>
              <a:t>(</a:t>
            </a:r>
            <a:r>
              <a:rPr lang="en-US" altLang="zh-CN" i="1" u="sng">
                <a:ea typeface="ＭＳ Ｐゴシック" pitchFamily="34" charset="-128"/>
              </a:rPr>
              <a:t>time_slot_id, day, start_time</a:t>
            </a:r>
            <a:r>
              <a:rPr lang="en-US" altLang="zh-CN" i="1">
                <a:ea typeface="ＭＳ Ｐゴシック" pitchFamily="34" charset="-128"/>
              </a:rPr>
              <a:t>, end_time</a:t>
            </a:r>
            <a:r>
              <a:rPr lang="en-US" altLang="zh-CN">
                <a:ea typeface="ＭＳ Ｐゴシック" pitchFamily="34" charset="-128"/>
              </a:rPr>
              <a:t>)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Caveat: </a:t>
            </a:r>
            <a:r>
              <a:rPr lang="en-US" altLang="zh-CN" i="1">
                <a:ea typeface="ＭＳ Ｐゴシック" pitchFamily="34" charset="-128"/>
              </a:rPr>
              <a:t>time_slot </a:t>
            </a:r>
            <a:r>
              <a:rPr lang="en-US" altLang="zh-CN">
                <a:ea typeface="ＭＳ Ｐゴシック" pitchFamily="34" charset="-128"/>
              </a:rPr>
              <a:t>attribute of </a:t>
            </a:r>
            <a:r>
              <a:rPr lang="en-US" altLang="zh-CN" i="1">
                <a:ea typeface="ＭＳ Ｐゴシック" pitchFamily="34" charset="-128"/>
              </a:rPr>
              <a:t>section (</a:t>
            </a:r>
            <a:r>
              <a:rPr lang="en-US" altLang="zh-CN">
                <a:ea typeface="ＭＳ Ｐゴシック" pitchFamily="34" charset="-128"/>
              </a:rPr>
              <a:t>from </a:t>
            </a:r>
            <a:r>
              <a:rPr lang="en-US" altLang="zh-CN" i="1">
                <a:ea typeface="ＭＳ Ｐゴシック" pitchFamily="34" charset="-128"/>
              </a:rPr>
              <a:t>sec_time_slot</a:t>
            </a:r>
            <a:r>
              <a:rPr lang="en-US" altLang="zh-CN">
                <a:ea typeface="ＭＳ Ｐゴシック" pitchFamily="34" charset="-128"/>
              </a:rPr>
              <a:t>) cannot be a foreign key due to this optimization</a:t>
            </a:r>
          </a:p>
        </p:txBody>
      </p:sp>
      <p:grpSp>
        <p:nvGrpSpPr>
          <p:cNvPr id="46084" name="Group 4"/>
          <p:cNvGrpSpPr>
            <a:grpSpLocks/>
          </p:cNvGrpSpPr>
          <p:nvPr/>
        </p:nvGrpSpPr>
        <p:grpSpPr bwMode="auto">
          <a:xfrm>
            <a:off x="1109663" y="3582988"/>
            <a:ext cx="6891337" cy="3079750"/>
            <a:chOff x="854" y="2275"/>
            <a:chExt cx="4103" cy="1638"/>
          </a:xfrm>
        </p:grpSpPr>
        <p:pic>
          <p:nvPicPr>
            <p:cNvPr id="4608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27" t="59744" r="-1482" b="19835"/>
            <a:stretch>
              <a:fillRect/>
            </a:stretch>
          </p:blipFill>
          <p:spPr bwMode="auto">
            <a:xfrm>
              <a:off x="1005" y="2423"/>
              <a:ext cx="3952" cy="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86" name="Rectangle 6"/>
            <p:cNvSpPr>
              <a:spLocks noChangeArrowheads="1"/>
            </p:cNvSpPr>
            <p:nvPr/>
          </p:nvSpPr>
          <p:spPr bwMode="auto">
            <a:xfrm>
              <a:off x="854" y="3257"/>
              <a:ext cx="1182" cy="6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87" name="Rectangle 7"/>
            <p:cNvSpPr>
              <a:spLocks noChangeArrowheads="1"/>
            </p:cNvSpPr>
            <p:nvPr/>
          </p:nvSpPr>
          <p:spPr bwMode="auto">
            <a:xfrm>
              <a:off x="912" y="2429"/>
              <a:ext cx="152" cy="8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88" name="Rectangle 8"/>
            <p:cNvSpPr>
              <a:spLocks noChangeArrowheads="1"/>
            </p:cNvSpPr>
            <p:nvPr/>
          </p:nvSpPr>
          <p:spPr bwMode="auto">
            <a:xfrm>
              <a:off x="1923" y="2275"/>
              <a:ext cx="371" cy="3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2788" y="1093788"/>
            <a:ext cx="7918450" cy="5384800"/>
          </a:xfrm>
        </p:spPr>
        <p:txBody>
          <a:bodyPr/>
          <a:lstStyle/>
          <a:p>
            <a:r>
              <a:rPr lang="en-US" altLang="zh-CN" b="1">
                <a:solidFill>
                  <a:srgbClr val="000099"/>
                </a:solidFill>
              </a:rPr>
              <a:t>Use of entity sets vs. attributes</a:t>
            </a:r>
            <a:br>
              <a:rPr lang="en-US" altLang="zh-CN" sz="2000" b="1">
                <a:solidFill>
                  <a:srgbClr val="000099"/>
                </a:solidFill>
              </a:rPr>
            </a:br>
            <a:br>
              <a:rPr lang="en-US" altLang="zh-CN" sz="2000" b="1">
                <a:solidFill>
                  <a:schemeClr val="tx2"/>
                </a:solidFill>
              </a:rPr>
            </a:br>
            <a:br>
              <a:rPr lang="en-US" altLang="zh-CN" sz="2000"/>
            </a:br>
            <a:br>
              <a:rPr lang="en-US" altLang="zh-CN" sz="2000"/>
            </a:br>
            <a:br>
              <a:rPr lang="en-US" altLang="zh-CN" sz="2000"/>
            </a:br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r>
              <a:rPr lang="en-US" altLang="zh-CN"/>
              <a:t>Use of phone as an entity allows extra information about phone numbers (plus multiple phone numbers)</a:t>
            </a:r>
          </a:p>
        </p:txBody>
      </p:sp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2"/>
          <a:stretch>
            <a:fillRect/>
          </a:stretch>
        </p:blipFill>
        <p:spPr bwMode="auto">
          <a:xfrm>
            <a:off x="1203325" y="1657350"/>
            <a:ext cx="722947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2788" y="1093788"/>
            <a:ext cx="8208962" cy="5384800"/>
          </a:xfrm>
        </p:spPr>
        <p:txBody>
          <a:bodyPr/>
          <a:lstStyle/>
          <a:p>
            <a:r>
              <a:rPr lang="en-US" altLang="zh-CN" b="1">
                <a:solidFill>
                  <a:srgbClr val="000099"/>
                </a:solidFill>
              </a:rPr>
              <a:t>Use of entity sets vs. relationship sets</a:t>
            </a:r>
            <a:br>
              <a:rPr lang="en-US" altLang="zh-CN" b="1">
                <a:solidFill>
                  <a:schemeClr val="tx2"/>
                </a:solidFill>
              </a:rPr>
            </a:br>
            <a:r>
              <a:rPr lang="en-US" altLang="zh-CN"/>
              <a:t>Possible guideline is to designate a relationship set to describe an action that occurs between entities</a:t>
            </a:r>
          </a:p>
          <a:p>
            <a:pPr marL="37931725" lvl="1" indent="-37474525"/>
            <a:endParaRPr lang="en-US" altLang="zh-CN">
              <a:solidFill>
                <a:srgbClr val="000099"/>
              </a:solidFill>
              <a:ea typeface="ＭＳ Ｐゴシック" pitchFamily="34" charset="-128"/>
            </a:endParaRPr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2824163"/>
            <a:ext cx="7504112" cy="276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2788" y="1093788"/>
            <a:ext cx="8208962" cy="5384800"/>
          </a:xfrm>
        </p:spPr>
        <p:txBody>
          <a:bodyPr/>
          <a:lstStyle/>
          <a:p>
            <a:r>
              <a:rPr lang="en-US" altLang="zh-CN" b="1">
                <a:solidFill>
                  <a:srgbClr val="000099"/>
                </a:solidFill>
              </a:rPr>
              <a:t>Binary versus n-ary relationship sets</a:t>
            </a:r>
            <a:br>
              <a:rPr lang="en-US" altLang="zh-CN" b="1">
                <a:solidFill>
                  <a:schemeClr val="tx2"/>
                </a:solidFill>
              </a:rPr>
            </a:br>
            <a:r>
              <a:rPr lang="en-US" altLang="zh-CN"/>
              <a:t>Although it is possible to replace any nonbinary (</a:t>
            </a:r>
            <a:r>
              <a:rPr lang="en-US" altLang="zh-CN" i="1"/>
              <a:t>n</a:t>
            </a:r>
            <a:r>
              <a:rPr lang="en-US" altLang="zh-CN"/>
              <a:t>-ary, for </a:t>
            </a:r>
            <a:r>
              <a:rPr lang="en-US" altLang="zh-CN" i="1"/>
              <a:t>n</a:t>
            </a:r>
            <a:r>
              <a:rPr lang="en-US" altLang="zh-CN"/>
              <a:t> &gt; 2) relationship set by a number of distinct binary relationship sets, a </a:t>
            </a:r>
            <a:r>
              <a:rPr lang="en-US" altLang="zh-CN" i="1"/>
              <a:t>n</a:t>
            </a:r>
            <a:r>
              <a:rPr lang="en-US" altLang="zh-CN"/>
              <a:t>-ary relationship set shows more clearly that several entities participate in a single relationship.</a:t>
            </a:r>
          </a:p>
          <a:p>
            <a:r>
              <a:rPr lang="en-US" altLang="zh-CN" b="1">
                <a:solidFill>
                  <a:srgbClr val="000099"/>
                </a:solidFill>
              </a:rPr>
              <a:t>Placement of relationship attributes</a:t>
            </a:r>
          </a:p>
          <a:p>
            <a:pPr>
              <a:buFont typeface="Monotype Sorts" charset="2"/>
              <a:buNone/>
            </a:pPr>
            <a:r>
              <a:rPr lang="en-US" altLang="zh-CN">
                <a:solidFill>
                  <a:srgbClr val="000099"/>
                </a:solidFill>
              </a:rPr>
              <a:t>        </a:t>
            </a:r>
            <a:r>
              <a:rPr lang="en-US" altLang="zh-CN"/>
              <a:t>e.g., attribute </a:t>
            </a:r>
            <a:r>
              <a:rPr lang="en-US" altLang="zh-CN" i="1"/>
              <a:t>date </a:t>
            </a:r>
            <a:r>
              <a:rPr lang="en-US" altLang="zh-CN"/>
              <a:t>as attribute of </a:t>
            </a:r>
            <a:r>
              <a:rPr lang="en-US" altLang="zh-CN" i="1"/>
              <a:t>advisor</a:t>
            </a:r>
            <a:r>
              <a:rPr lang="en-US" altLang="zh-CN"/>
              <a:t> or as attribute of </a:t>
            </a:r>
            <a:r>
              <a:rPr lang="en-US" altLang="zh-CN" i="1"/>
              <a:t>student</a:t>
            </a:r>
            <a:endParaRPr lang="en-US" altLang="zh-CN" i="1">
              <a:solidFill>
                <a:srgbClr val="000099"/>
              </a:solidFill>
            </a:endParaRPr>
          </a:p>
          <a:p>
            <a:pPr marL="37931725" lvl="1" indent="-37474525"/>
            <a:endParaRPr lang="en-US" altLang="zh-CN" sz="2000">
              <a:solidFill>
                <a:srgbClr val="000099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Binary Vs. Non-Binary Relationships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5663" y="1222375"/>
            <a:ext cx="7740650" cy="3868738"/>
          </a:xfrm>
        </p:spPr>
        <p:txBody>
          <a:bodyPr/>
          <a:lstStyle/>
          <a:p>
            <a:r>
              <a:rPr lang="en-US" altLang="zh-CN"/>
              <a:t>Some relationships that appear to be non-binary may be better represented using binary relationships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E.g.,  A ternary relationship </a:t>
            </a:r>
            <a:r>
              <a:rPr lang="en-US" altLang="zh-CN" i="1">
                <a:ea typeface="ＭＳ Ｐゴシック" pitchFamily="34" charset="-128"/>
              </a:rPr>
              <a:t>parents</a:t>
            </a:r>
            <a:r>
              <a:rPr lang="en-US" altLang="zh-CN">
                <a:ea typeface="ＭＳ Ｐゴシック" pitchFamily="34" charset="-128"/>
              </a:rPr>
              <a:t>, relating a child to his/her father and mother, is best replaced by two binary relationships,  </a:t>
            </a:r>
            <a:r>
              <a:rPr lang="en-US" altLang="zh-CN" i="1">
                <a:ea typeface="ＭＳ Ｐゴシック" pitchFamily="34" charset="-128"/>
              </a:rPr>
              <a:t>father</a:t>
            </a:r>
            <a:r>
              <a:rPr lang="en-US" altLang="zh-CN">
                <a:ea typeface="ＭＳ Ｐゴシック" pitchFamily="34" charset="-128"/>
              </a:rPr>
              <a:t> and </a:t>
            </a:r>
            <a:r>
              <a:rPr lang="en-US" altLang="zh-CN" i="1">
                <a:ea typeface="ＭＳ Ｐゴシック" pitchFamily="34" charset="-128"/>
              </a:rPr>
              <a:t>mother</a:t>
            </a:r>
          </a:p>
          <a:p>
            <a:pPr lvl="2"/>
            <a:r>
              <a:rPr lang="en-US" altLang="zh-CN">
                <a:ea typeface="ＭＳ Ｐゴシック" pitchFamily="34" charset="-128"/>
              </a:rPr>
              <a:t>Using two binary relationships allows partial information (e.g., only mother being know)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But there are some relationships that are naturally non-binary</a:t>
            </a:r>
          </a:p>
          <a:p>
            <a:pPr lvl="2"/>
            <a:r>
              <a:rPr lang="en-US" altLang="zh-CN">
                <a:ea typeface="ＭＳ Ｐゴシック" pitchFamily="34" charset="-128"/>
              </a:rPr>
              <a:t>Example: </a:t>
            </a:r>
            <a:r>
              <a:rPr lang="en-US" altLang="zh-CN" i="1">
                <a:ea typeface="ＭＳ Ｐゴシック" pitchFamily="34" charset="-128"/>
              </a:rPr>
              <a:t>proj_guide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5663" y="698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400">
                <a:ea typeface="+mj-ea"/>
              </a:rPr>
              <a:t>Converting Non-Binary Relationships to Binary Form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5663" y="1050925"/>
            <a:ext cx="7732712" cy="35464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In general, any non-binary relationship can be represented using binary relationships by creating an artificial entity set.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ＭＳ Ｐゴシック" pitchFamily="34" charset="-128"/>
              </a:rPr>
              <a:t>Replace </a:t>
            </a:r>
            <a:r>
              <a:rPr lang="en-US" altLang="zh-CN" i="1">
                <a:ea typeface="ＭＳ Ｐゴシック" pitchFamily="34" charset="-128"/>
              </a:rPr>
              <a:t>R </a:t>
            </a:r>
            <a:r>
              <a:rPr lang="en-US" altLang="zh-CN">
                <a:ea typeface="ＭＳ Ｐゴシック" pitchFamily="34" charset="-128"/>
              </a:rPr>
              <a:t>between entity sets A, B and C</a:t>
            </a:r>
            <a:r>
              <a:rPr lang="en-US" altLang="zh-CN" i="1">
                <a:ea typeface="ＭＳ Ｐゴシック" pitchFamily="34" charset="-128"/>
              </a:rPr>
              <a:t> </a:t>
            </a:r>
            <a:r>
              <a:rPr lang="en-US" altLang="zh-CN">
                <a:ea typeface="ＭＳ Ｐゴシック" pitchFamily="34" charset="-128"/>
              </a:rPr>
              <a:t>by an entity set </a:t>
            </a:r>
            <a:r>
              <a:rPr lang="en-US" altLang="zh-CN" i="1">
                <a:ea typeface="ＭＳ Ｐゴシック" pitchFamily="34" charset="-128"/>
              </a:rPr>
              <a:t>E</a:t>
            </a:r>
            <a:r>
              <a:rPr lang="en-US" altLang="zh-CN">
                <a:ea typeface="ＭＳ Ｐゴシック" pitchFamily="34" charset="-128"/>
              </a:rPr>
              <a:t>, and three relationship sets: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CN"/>
              <a:t>		1. </a:t>
            </a:r>
            <a:r>
              <a:rPr lang="en-US" altLang="zh-CN" i="1"/>
              <a:t>R</a:t>
            </a:r>
            <a:r>
              <a:rPr lang="en-US" altLang="zh-CN" i="1" baseline="-25000"/>
              <a:t>A</a:t>
            </a:r>
            <a:r>
              <a:rPr lang="en-US" altLang="zh-CN"/>
              <a:t>, relating </a:t>
            </a:r>
            <a:r>
              <a:rPr lang="en-US" altLang="zh-CN" i="1"/>
              <a:t>E </a:t>
            </a:r>
            <a:r>
              <a:rPr lang="en-US" altLang="zh-CN"/>
              <a:t>and </a:t>
            </a:r>
            <a:r>
              <a:rPr lang="en-US" altLang="zh-CN" i="1"/>
              <a:t>A        </a:t>
            </a:r>
            <a:r>
              <a:rPr lang="en-US" altLang="zh-CN"/>
              <a:t>2.  </a:t>
            </a:r>
            <a:r>
              <a:rPr lang="en-US" altLang="zh-CN" i="1"/>
              <a:t>R</a:t>
            </a:r>
            <a:r>
              <a:rPr lang="en-US" altLang="zh-CN" i="1" baseline="-25000"/>
              <a:t>B</a:t>
            </a:r>
            <a:r>
              <a:rPr lang="en-US" altLang="zh-CN"/>
              <a:t>, relating </a:t>
            </a:r>
            <a:r>
              <a:rPr lang="en-US" altLang="zh-CN" i="1"/>
              <a:t>E </a:t>
            </a:r>
            <a:r>
              <a:rPr lang="en-US" altLang="zh-CN"/>
              <a:t>and </a:t>
            </a:r>
            <a:r>
              <a:rPr lang="en-US" altLang="zh-CN" i="1"/>
              <a:t>B      </a:t>
            </a:r>
            <a:br>
              <a:rPr lang="en-US" altLang="zh-CN" i="1"/>
            </a:br>
            <a:r>
              <a:rPr lang="en-US" altLang="zh-CN" i="1"/>
              <a:t>         </a:t>
            </a:r>
            <a:r>
              <a:rPr lang="en-US" altLang="zh-CN"/>
              <a:t>3. </a:t>
            </a:r>
            <a:r>
              <a:rPr lang="en-US" altLang="zh-CN" i="1"/>
              <a:t>R</a:t>
            </a:r>
            <a:r>
              <a:rPr lang="en-US" altLang="zh-CN" i="1" baseline="-25000"/>
              <a:t>C</a:t>
            </a:r>
            <a:r>
              <a:rPr lang="en-US" altLang="zh-CN"/>
              <a:t>, relating </a:t>
            </a:r>
            <a:r>
              <a:rPr lang="en-US" altLang="zh-CN" i="1"/>
              <a:t>E </a:t>
            </a:r>
            <a:r>
              <a:rPr lang="en-US" altLang="zh-CN"/>
              <a:t>and </a:t>
            </a:r>
            <a:r>
              <a:rPr lang="en-US" altLang="zh-CN" i="1"/>
              <a:t>C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ＭＳ Ｐゴシック" pitchFamily="34" charset="-128"/>
              </a:rPr>
              <a:t>Create a special identifying attribute for </a:t>
            </a:r>
            <a:r>
              <a:rPr lang="en-US" altLang="zh-CN" i="1">
                <a:ea typeface="ＭＳ Ｐゴシック" pitchFamily="34" charset="-128"/>
              </a:rPr>
              <a:t>E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ＭＳ Ｐゴシック" pitchFamily="34" charset="-128"/>
              </a:rPr>
              <a:t>Add any attributes of </a:t>
            </a:r>
            <a:r>
              <a:rPr lang="en-US" altLang="zh-CN" i="1">
                <a:ea typeface="ＭＳ Ｐゴシック" pitchFamily="34" charset="-128"/>
              </a:rPr>
              <a:t>R </a:t>
            </a:r>
            <a:r>
              <a:rPr lang="en-US" altLang="zh-CN">
                <a:ea typeface="ＭＳ Ｐゴシック" pitchFamily="34" charset="-128"/>
              </a:rPr>
              <a:t>to </a:t>
            </a:r>
            <a:r>
              <a:rPr lang="en-US" altLang="zh-CN" i="1">
                <a:ea typeface="ＭＳ Ｐゴシック" pitchFamily="34" charset="-128"/>
              </a:rPr>
              <a:t>E 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ＭＳ Ｐゴシック" pitchFamily="34" charset="-128"/>
              </a:rPr>
              <a:t>For each relationship (</a:t>
            </a:r>
            <a:r>
              <a:rPr lang="en-US" altLang="zh-CN" i="1">
                <a:ea typeface="ＭＳ Ｐゴシック" pitchFamily="34" charset="-128"/>
              </a:rPr>
              <a:t>a</a:t>
            </a:r>
            <a:r>
              <a:rPr lang="en-US" altLang="zh-CN" i="1" baseline="-25000">
                <a:ea typeface="ＭＳ Ｐゴシック" pitchFamily="34" charset="-128"/>
              </a:rPr>
              <a:t>i</a:t>
            </a:r>
            <a:r>
              <a:rPr lang="en-US" altLang="zh-CN" i="1">
                <a:ea typeface="ＭＳ Ｐゴシック" pitchFamily="34" charset="-128"/>
              </a:rPr>
              <a:t> , b</a:t>
            </a:r>
            <a:r>
              <a:rPr lang="en-US" altLang="zh-CN" i="1" baseline="-25000">
                <a:ea typeface="ＭＳ Ｐゴシック" pitchFamily="34" charset="-128"/>
              </a:rPr>
              <a:t>i</a:t>
            </a:r>
            <a:r>
              <a:rPr lang="en-US" altLang="zh-CN" i="1">
                <a:ea typeface="ＭＳ Ｐゴシック" pitchFamily="34" charset="-128"/>
              </a:rPr>
              <a:t> , c</a:t>
            </a:r>
            <a:r>
              <a:rPr lang="en-US" altLang="zh-CN" i="1" baseline="-25000">
                <a:ea typeface="ＭＳ Ｐゴシック" pitchFamily="34" charset="-128"/>
              </a:rPr>
              <a:t>i</a:t>
            </a:r>
            <a:r>
              <a:rPr lang="en-US" altLang="zh-CN">
                <a:ea typeface="ＭＳ Ｐゴシック" pitchFamily="34" charset="-128"/>
              </a:rPr>
              <a:t>) in </a:t>
            </a:r>
            <a:r>
              <a:rPr lang="en-US" altLang="zh-CN" i="1">
                <a:ea typeface="ＭＳ Ｐゴシック" pitchFamily="34" charset="-128"/>
              </a:rPr>
              <a:t>R,</a:t>
            </a:r>
            <a:r>
              <a:rPr lang="en-US" altLang="zh-CN">
                <a:ea typeface="ＭＳ Ｐゴシック" pitchFamily="34" charset="-128"/>
              </a:rPr>
              <a:t> create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CN"/>
              <a:t>	      1. a new entity </a:t>
            </a:r>
            <a:r>
              <a:rPr lang="en-US" altLang="zh-CN" i="1"/>
              <a:t>e</a:t>
            </a:r>
            <a:r>
              <a:rPr lang="en-US" altLang="zh-CN" i="1" baseline="-25000"/>
              <a:t>i</a:t>
            </a:r>
            <a:r>
              <a:rPr lang="en-US" altLang="zh-CN" i="1"/>
              <a:t> </a:t>
            </a:r>
            <a:r>
              <a:rPr lang="en-US" altLang="zh-CN"/>
              <a:t>in the entity set </a:t>
            </a:r>
            <a:r>
              <a:rPr lang="en-US" altLang="zh-CN" i="1"/>
              <a:t>E       </a:t>
            </a:r>
            <a:r>
              <a:rPr lang="en-US" altLang="zh-CN"/>
              <a:t>2. add (</a:t>
            </a:r>
            <a:r>
              <a:rPr lang="en-US" altLang="zh-CN" i="1"/>
              <a:t>e</a:t>
            </a:r>
            <a:r>
              <a:rPr lang="en-US" altLang="zh-CN" i="1" baseline="-25000"/>
              <a:t>i</a:t>
            </a:r>
            <a:r>
              <a:rPr lang="en-US" altLang="zh-CN" i="1"/>
              <a:t> , a</a:t>
            </a:r>
            <a:r>
              <a:rPr lang="en-US" altLang="zh-CN" i="1" baseline="-25000"/>
              <a:t>i </a:t>
            </a:r>
            <a:r>
              <a:rPr lang="en-US" altLang="zh-CN"/>
              <a:t>) to </a:t>
            </a:r>
            <a:r>
              <a:rPr lang="en-US" altLang="zh-CN" i="1"/>
              <a:t>R</a:t>
            </a:r>
            <a:r>
              <a:rPr lang="en-US" altLang="zh-CN" i="1" baseline="-25000"/>
              <a:t>A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CN"/>
              <a:t>	      3. add (</a:t>
            </a:r>
            <a:r>
              <a:rPr lang="en-US" altLang="zh-CN" i="1"/>
              <a:t>e</a:t>
            </a:r>
            <a:r>
              <a:rPr lang="en-US" altLang="zh-CN" i="1" baseline="-25000"/>
              <a:t>i</a:t>
            </a:r>
            <a:r>
              <a:rPr lang="en-US" altLang="zh-CN" i="1"/>
              <a:t> , b</a:t>
            </a:r>
            <a:r>
              <a:rPr lang="en-US" altLang="zh-CN" i="1" baseline="-25000"/>
              <a:t>i</a:t>
            </a:r>
            <a:r>
              <a:rPr lang="en-US" altLang="zh-CN" i="1"/>
              <a:t> </a:t>
            </a:r>
            <a:r>
              <a:rPr lang="en-US" altLang="zh-CN"/>
              <a:t>) to </a:t>
            </a:r>
            <a:r>
              <a:rPr lang="en-US" altLang="zh-CN" i="1"/>
              <a:t>R</a:t>
            </a:r>
            <a:r>
              <a:rPr lang="en-US" altLang="zh-CN" i="1" baseline="-25000"/>
              <a:t>B</a:t>
            </a:r>
            <a:r>
              <a:rPr lang="en-US" altLang="zh-CN" i="1"/>
              <a:t>      </a:t>
            </a:r>
            <a:r>
              <a:rPr lang="en-US" altLang="zh-CN"/>
              <a:t>	                4. add (</a:t>
            </a:r>
            <a:r>
              <a:rPr lang="en-US" altLang="zh-CN" i="1"/>
              <a:t>e</a:t>
            </a:r>
            <a:r>
              <a:rPr lang="en-US" altLang="zh-CN" i="1" baseline="-25000"/>
              <a:t>i</a:t>
            </a:r>
            <a:r>
              <a:rPr lang="en-US" altLang="zh-CN" i="1"/>
              <a:t> , c</a:t>
            </a:r>
            <a:r>
              <a:rPr lang="en-US" altLang="zh-CN" i="1" baseline="-25000"/>
              <a:t>i </a:t>
            </a:r>
            <a:r>
              <a:rPr lang="en-US" altLang="zh-CN"/>
              <a:t>) to </a:t>
            </a:r>
            <a:r>
              <a:rPr lang="en-US" altLang="zh-CN" i="1"/>
              <a:t>R</a:t>
            </a:r>
            <a:r>
              <a:rPr lang="en-US" altLang="zh-CN" i="1" baseline="-25000"/>
              <a:t>C</a:t>
            </a:r>
          </a:p>
        </p:txBody>
      </p:sp>
      <p:pic>
        <p:nvPicPr>
          <p:cNvPr id="512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4556125"/>
            <a:ext cx="59229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2788" y="0"/>
            <a:ext cx="8431212" cy="10302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Converting Non-Binary Relationships (Cont.)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427163"/>
            <a:ext cx="7194550" cy="3433762"/>
          </a:xfrm>
        </p:spPr>
        <p:txBody>
          <a:bodyPr/>
          <a:lstStyle/>
          <a:p>
            <a:r>
              <a:rPr lang="en-US" altLang="zh-CN"/>
              <a:t>Also need to translate constraints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Translating all constraints may not be possible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There may be instances in the translated schema that</a:t>
            </a:r>
            <a:br>
              <a:rPr lang="en-US" altLang="zh-CN">
                <a:ea typeface="ＭＳ Ｐゴシック" pitchFamily="34" charset="-128"/>
              </a:rPr>
            </a:br>
            <a:r>
              <a:rPr lang="en-US" altLang="zh-CN">
                <a:ea typeface="ＭＳ Ｐゴシック" pitchFamily="34" charset="-128"/>
              </a:rPr>
              <a:t>cannot correspond to any instance of </a:t>
            </a:r>
            <a:r>
              <a:rPr lang="en-US" altLang="zh-CN" i="1">
                <a:ea typeface="ＭＳ Ｐゴシック" pitchFamily="34" charset="-128"/>
              </a:rPr>
              <a:t>R</a:t>
            </a:r>
          </a:p>
          <a:p>
            <a:pPr lvl="2"/>
            <a:r>
              <a:rPr lang="en-US" altLang="zh-CN">
                <a:ea typeface="ＭＳ Ｐゴシック" pitchFamily="34" charset="-128"/>
              </a:rPr>
              <a:t>Exercise:</a:t>
            </a:r>
            <a:r>
              <a:rPr lang="en-US" altLang="zh-CN" i="1">
                <a:ea typeface="ＭＳ Ｐゴシック" pitchFamily="34" charset="-128"/>
              </a:rPr>
              <a:t>  add constraints to the relationships R</a:t>
            </a:r>
            <a:r>
              <a:rPr lang="en-US" altLang="zh-CN" i="1" baseline="-25000">
                <a:ea typeface="ＭＳ Ｐゴシック" pitchFamily="34" charset="-128"/>
              </a:rPr>
              <a:t>A</a:t>
            </a:r>
            <a:r>
              <a:rPr lang="en-US" altLang="zh-CN" i="1">
                <a:ea typeface="ＭＳ Ｐゴシック" pitchFamily="34" charset="-128"/>
              </a:rPr>
              <a:t>, R</a:t>
            </a:r>
            <a:r>
              <a:rPr lang="en-US" altLang="zh-CN" i="1" baseline="-25000">
                <a:ea typeface="ＭＳ Ｐゴシック" pitchFamily="34" charset="-128"/>
              </a:rPr>
              <a:t>B</a:t>
            </a:r>
            <a:r>
              <a:rPr lang="en-US" altLang="zh-CN" i="1">
                <a:ea typeface="ＭＳ Ｐゴシック" pitchFamily="34" charset="-128"/>
              </a:rPr>
              <a:t> and R</a:t>
            </a:r>
            <a:r>
              <a:rPr lang="en-US" altLang="zh-CN" i="1" baseline="-25000">
                <a:ea typeface="ＭＳ Ｐゴシック" pitchFamily="34" charset="-128"/>
              </a:rPr>
              <a:t>C </a:t>
            </a:r>
            <a:r>
              <a:rPr lang="en-US" altLang="zh-CN">
                <a:ea typeface="ＭＳ Ｐゴシック" pitchFamily="34" charset="-128"/>
              </a:rPr>
              <a:t>to ensure that a newly created entity corresponds to exactly one entity in each of entity sets </a:t>
            </a:r>
            <a:r>
              <a:rPr lang="en-US" altLang="zh-CN" i="1">
                <a:ea typeface="ＭＳ Ｐゴシック" pitchFamily="34" charset="-128"/>
              </a:rPr>
              <a:t>A, B</a:t>
            </a:r>
            <a:r>
              <a:rPr lang="en-US" altLang="zh-CN">
                <a:ea typeface="ＭＳ Ｐゴシック" pitchFamily="34" charset="-128"/>
              </a:rPr>
              <a:t> and </a:t>
            </a:r>
            <a:r>
              <a:rPr lang="en-US" altLang="zh-CN" i="1">
                <a:ea typeface="ＭＳ Ｐゴシック" pitchFamily="34" charset="-128"/>
              </a:rPr>
              <a:t>C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We can avoid creating an identifying attribute by making E a weak entity set (described shortly) identified by the three relationship sets 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zh-CN" sz="2000" dirty="0"/>
              <a:t>A </a:t>
            </a:r>
            <a:r>
              <a:rPr lang="en-US" altLang="zh-CN" sz="2000" b="1" dirty="0">
                <a:solidFill>
                  <a:srgbClr val="000099"/>
                </a:solidFill>
              </a:rPr>
              <a:t>relationship</a:t>
            </a:r>
            <a:r>
              <a:rPr lang="en-US" altLang="zh-CN" sz="2000" dirty="0"/>
              <a:t> is an association among several entities</a:t>
            </a:r>
          </a:p>
          <a:p>
            <a:pPr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zh-CN" sz="2000" dirty="0"/>
              <a:t>	Example:</a:t>
            </a:r>
            <a:br>
              <a:rPr lang="en-US" altLang="zh-CN" sz="2000" dirty="0"/>
            </a:br>
            <a:r>
              <a:rPr lang="en-US" altLang="zh-CN" sz="2000" dirty="0"/>
              <a:t>	 44553 (</a:t>
            </a:r>
            <a:r>
              <a:rPr lang="en-US" altLang="zh-CN" sz="2000" dirty="0" err="1"/>
              <a:t>Peltier</a:t>
            </a:r>
            <a:r>
              <a:rPr lang="en-US" altLang="zh-CN" sz="2000" u="sng" dirty="0"/>
              <a:t>)</a:t>
            </a:r>
            <a:r>
              <a:rPr lang="en-US" altLang="zh-CN" sz="2000" dirty="0"/>
              <a:t> 	</a:t>
            </a:r>
            <a:r>
              <a:rPr lang="en-US" altLang="zh-CN" sz="2000" i="1" u="sng" dirty="0"/>
              <a:t>advisor</a:t>
            </a:r>
            <a:r>
              <a:rPr lang="en-US" altLang="zh-CN" sz="2000" dirty="0"/>
              <a:t>	 22222 (</a:t>
            </a:r>
            <a:r>
              <a:rPr lang="en-US" altLang="zh-CN" sz="2000" u="sng" dirty="0"/>
              <a:t>Einstein)</a:t>
            </a:r>
            <a:r>
              <a:rPr lang="en-US" altLang="zh-CN" sz="2000" dirty="0"/>
              <a:t> </a:t>
            </a:r>
            <a:br>
              <a:rPr lang="en-US" altLang="zh-CN" sz="2000" u="sng" dirty="0"/>
            </a:br>
            <a:r>
              <a:rPr lang="en-US" altLang="zh-CN" sz="2000" dirty="0"/>
              <a:t>	 </a:t>
            </a:r>
            <a:r>
              <a:rPr lang="en-US" altLang="zh-CN" sz="2000" i="1" dirty="0"/>
              <a:t>student</a:t>
            </a:r>
            <a:r>
              <a:rPr lang="en-US" altLang="zh-CN" sz="2000" dirty="0"/>
              <a:t> entity	relationship set	 </a:t>
            </a:r>
            <a:r>
              <a:rPr lang="en-US" altLang="zh-CN" sz="2000" i="1" dirty="0"/>
              <a:t>instructor</a:t>
            </a:r>
            <a:r>
              <a:rPr lang="en-US" altLang="zh-CN" sz="2000" dirty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zh-CN" sz="2000" dirty="0"/>
              <a:t>A </a:t>
            </a:r>
            <a:r>
              <a:rPr lang="en-US" altLang="zh-CN" sz="2000" b="1" dirty="0">
                <a:solidFill>
                  <a:srgbClr val="000099"/>
                </a:solidFill>
              </a:rPr>
              <a:t>relationship set</a:t>
            </a:r>
            <a:r>
              <a:rPr lang="en-US" altLang="zh-CN" sz="2000" dirty="0"/>
              <a:t> is a mathematical relation among </a:t>
            </a:r>
            <a:r>
              <a:rPr lang="en-US" altLang="zh-CN" sz="2000" i="1" dirty="0"/>
              <a:t>n</a:t>
            </a:r>
            <a:r>
              <a:rPr lang="en-US" altLang="zh-CN" sz="2000" dirty="0"/>
              <a:t> </a:t>
            </a:r>
            <a:r>
              <a:rPr lang="en-US" altLang="zh-CN" sz="2000" dirty="0">
                <a:sym typeface="Symbol" pitchFamily="18" charset="2"/>
              </a:rPr>
              <a:t> 2 entities, each taken from entity sets</a:t>
            </a:r>
          </a:p>
          <a:p>
            <a:pPr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zh-CN" sz="2000" dirty="0">
                <a:sym typeface="Symbol" pitchFamily="18" charset="2"/>
              </a:rPr>
              <a:t>			{(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baseline="-25000" dirty="0">
                <a:sym typeface="Symbol" pitchFamily="18" charset="2"/>
              </a:rPr>
              <a:t>1</a:t>
            </a:r>
            <a:r>
              <a:rPr lang="en-US" altLang="zh-CN" sz="2000" dirty="0">
                <a:sym typeface="Symbol" pitchFamily="18" charset="2"/>
              </a:rPr>
              <a:t>, 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baseline="-25000" dirty="0">
                <a:sym typeface="Symbol" pitchFamily="18" charset="2"/>
              </a:rPr>
              <a:t>2</a:t>
            </a:r>
            <a:r>
              <a:rPr lang="en-US" altLang="zh-CN" sz="2000" dirty="0">
                <a:sym typeface="Symbol" pitchFamily="18" charset="2"/>
              </a:rPr>
              <a:t>, … 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i="1" baseline="-25000" dirty="0">
                <a:sym typeface="Symbol" pitchFamily="18" charset="2"/>
              </a:rPr>
              <a:t>n</a:t>
            </a:r>
            <a:r>
              <a:rPr lang="en-US" altLang="zh-CN" sz="2000" dirty="0">
                <a:sym typeface="Symbol" pitchFamily="18" charset="2"/>
              </a:rPr>
              <a:t>) | 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baseline="-25000" dirty="0">
                <a:sym typeface="Symbol" pitchFamily="18" charset="2"/>
              </a:rPr>
              <a:t>1</a:t>
            </a:r>
            <a:r>
              <a:rPr lang="en-US" altLang="zh-CN" sz="2000" dirty="0">
                <a:sym typeface="Symbol" pitchFamily="18" charset="2"/>
              </a:rPr>
              <a:t>   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baseline="-25000" dirty="0">
                <a:sym typeface="Symbol" pitchFamily="18" charset="2"/>
              </a:rPr>
              <a:t>1</a:t>
            </a:r>
            <a:r>
              <a:rPr lang="en-US" altLang="zh-CN" sz="2000" dirty="0">
                <a:sym typeface="Symbol" pitchFamily="18" charset="2"/>
              </a:rPr>
              <a:t>, 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baseline="-25000" dirty="0">
                <a:sym typeface="Symbol" pitchFamily="18" charset="2"/>
              </a:rPr>
              <a:t>2</a:t>
            </a:r>
            <a:r>
              <a:rPr lang="en-US" altLang="zh-CN" sz="2000" dirty="0">
                <a:sym typeface="Symbol" pitchFamily="18" charset="2"/>
              </a:rPr>
              <a:t>   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baseline="-25000" dirty="0">
                <a:sym typeface="Symbol" pitchFamily="18" charset="2"/>
              </a:rPr>
              <a:t>2</a:t>
            </a:r>
            <a:r>
              <a:rPr lang="en-US" altLang="zh-CN" sz="2000" dirty="0">
                <a:sym typeface="Symbol" pitchFamily="18" charset="2"/>
              </a:rPr>
              <a:t>, …, 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i="1" baseline="-25000" dirty="0">
                <a:sym typeface="Symbol" pitchFamily="18" charset="2"/>
              </a:rPr>
              <a:t>n</a:t>
            </a:r>
            <a:r>
              <a:rPr lang="en-US" altLang="zh-CN" sz="2000" dirty="0">
                <a:sym typeface="Symbol" pitchFamily="18" charset="2"/>
              </a:rPr>
              <a:t>   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i="1" baseline="-25000" dirty="0">
                <a:sym typeface="Symbol" pitchFamily="18" charset="2"/>
              </a:rPr>
              <a:t>n</a:t>
            </a:r>
            <a:r>
              <a:rPr lang="en-US" altLang="zh-CN" sz="2000" dirty="0">
                <a:sym typeface="Symbol" pitchFamily="18" charset="2"/>
              </a:rPr>
              <a:t>}</a:t>
            </a:r>
            <a:br>
              <a:rPr lang="en-US" altLang="zh-CN" sz="2000" dirty="0">
                <a:sym typeface="Symbol" pitchFamily="18" charset="2"/>
              </a:rPr>
            </a:br>
            <a:br>
              <a:rPr lang="en-US" altLang="zh-CN" sz="2000" dirty="0">
                <a:sym typeface="Symbol" pitchFamily="18" charset="2"/>
              </a:rPr>
            </a:br>
            <a:r>
              <a:rPr lang="en-US" altLang="zh-CN" sz="2000" dirty="0">
                <a:sym typeface="Symbol" pitchFamily="18" charset="2"/>
              </a:rPr>
              <a:t>where (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baseline="-25000" dirty="0">
                <a:sym typeface="Symbol" pitchFamily="18" charset="2"/>
              </a:rPr>
              <a:t>1</a:t>
            </a:r>
            <a:r>
              <a:rPr lang="en-US" altLang="zh-CN" sz="2000" dirty="0">
                <a:sym typeface="Symbol" pitchFamily="18" charset="2"/>
              </a:rPr>
              <a:t>, 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baseline="-25000" dirty="0">
                <a:sym typeface="Symbol" pitchFamily="18" charset="2"/>
              </a:rPr>
              <a:t>2</a:t>
            </a:r>
            <a:r>
              <a:rPr lang="en-US" altLang="zh-CN" sz="2000" dirty="0">
                <a:sym typeface="Symbol" pitchFamily="18" charset="2"/>
              </a:rPr>
              <a:t>, …, </a:t>
            </a:r>
            <a:r>
              <a:rPr lang="en-US" altLang="zh-CN" sz="2000" i="1" dirty="0">
                <a:sym typeface="Symbol" pitchFamily="18" charset="2"/>
              </a:rPr>
              <a:t>e</a:t>
            </a:r>
            <a:r>
              <a:rPr lang="en-US" altLang="zh-CN" sz="2000" i="1" baseline="-25000" dirty="0">
                <a:sym typeface="Symbol" pitchFamily="18" charset="2"/>
              </a:rPr>
              <a:t>n</a:t>
            </a:r>
            <a:r>
              <a:rPr lang="en-US" altLang="zh-CN" sz="2000" dirty="0">
                <a:sym typeface="Symbol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zh-CN" sz="2000" dirty="0">
                <a:ea typeface="ＭＳ Ｐゴシック" pitchFamily="34" charset="-128"/>
                <a:sym typeface="Symbol" pitchFamily="18" charset="2"/>
              </a:rPr>
              <a:t>Example: </a:t>
            </a:r>
          </a:p>
          <a:p>
            <a:pPr lvl="1"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zh-CN" sz="2000" dirty="0">
                <a:ea typeface="ＭＳ Ｐゴシック" pitchFamily="34" charset="-128"/>
                <a:sym typeface="Symbol" pitchFamily="18" charset="2"/>
              </a:rPr>
              <a:t>		        (44553,22222)  </a:t>
            </a:r>
            <a:r>
              <a:rPr lang="en-US" altLang="zh-CN" sz="2000" i="1" dirty="0">
                <a:ea typeface="ＭＳ Ｐゴシック" pitchFamily="34" charset="-128"/>
                <a:sym typeface="Symbol" pitchFamily="18" charset="2"/>
              </a:rPr>
              <a:t>advisor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ffectLst/>
              </a:rPr>
              <a:t>Extended ER Features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Extended E-R Features: Specialization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1208088"/>
            <a:ext cx="8026400" cy="3944937"/>
          </a:xfrm>
        </p:spPr>
        <p:txBody>
          <a:bodyPr/>
          <a:lstStyle/>
          <a:p>
            <a:r>
              <a:rPr lang="en-US" altLang="zh-CN"/>
              <a:t>Top-down design process; we designate subgroupings within an entity set that are distinctive from other entities in the set.</a:t>
            </a:r>
          </a:p>
          <a:p>
            <a:r>
              <a:rPr lang="en-US" altLang="zh-CN"/>
              <a:t>These subgroupings become lower-level entity sets that have attributes or participate in relationships that do not apply to the higher-level entity set.</a:t>
            </a:r>
          </a:p>
          <a:p>
            <a:r>
              <a:rPr lang="en-US" altLang="zh-CN"/>
              <a:t>Depicted by a </a:t>
            </a:r>
            <a:r>
              <a:rPr lang="en-US" altLang="zh-CN" i="1"/>
              <a:t>triangle</a:t>
            </a:r>
            <a:r>
              <a:rPr lang="en-US" altLang="zh-CN"/>
              <a:t> component labeled ISA (E.g., </a:t>
            </a:r>
            <a:r>
              <a:rPr lang="en-US" altLang="zh-CN" i="1"/>
              <a:t>instructor</a:t>
            </a:r>
            <a:r>
              <a:rPr lang="en-US" altLang="zh-CN"/>
              <a:t> “is a” </a:t>
            </a:r>
            <a:r>
              <a:rPr lang="en-US" altLang="zh-CN" i="1"/>
              <a:t>person</a:t>
            </a:r>
            <a:r>
              <a:rPr lang="en-US" altLang="zh-CN"/>
              <a:t>).</a:t>
            </a:r>
          </a:p>
          <a:p>
            <a:r>
              <a:rPr lang="en-US" altLang="zh-CN" b="1">
                <a:solidFill>
                  <a:srgbClr val="000099"/>
                </a:solidFill>
              </a:rPr>
              <a:t>Attribute inheritance</a:t>
            </a:r>
            <a:r>
              <a:rPr lang="en-US" altLang="zh-CN"/>
              <a:t> – a lower-level entity set inherits all the attributes and relationship participation of the higher-level entity set to which it is linked.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Specialization Example</a:t>
            </a:r>
          </a:p>
        </p:txBody>
      </p:sp>
      <p:pic>
        <p:nvPicPr>
          <p:cNvPr id="55299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252538"/>
            <a:ext cx="4684712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Extended ER Features: Generalization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253287" cy="2674937"/>
          </a:xfrm>
        </p:spPr>
        <p:txBody>
          <a:bodyPr/>
          <a:lstStyle/>
          <a:p>
            <a:r>
              <a:rPr lang="en-US" altLang="zh-CN" b="1">
                <a:solidFill>
                  <a:srgbClr val="000099"/>
                </a:solidFill>
              </a:rPr>
              <a:t>A bottom-up design process</a:t>
            </a:r>
            <a:r>
              <a:rPr lang="en-US" altLang="zh-CN"/>
              <a:t> – combine a number of entity sets that share the same features into a higher-level entity set.</a:t>
            </a:r>
          </a:p>
          <a:p>
            <a:r>
              <a:rPr lang="en-US" altLang="zh-CN"/>
              <a:t>Specialization and generalization are simple inversions of each other; they are represented in an E-R diagram in the same way.</a:t>
            </a:r>
          </a:p>
          <a:p>
            <a:r>
              <a:rPr lang="en-US" altLang="zh-CN"/>
              <a:t>The terms specialization and generalization are used interchangeably.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71513" y="57150"/>
            <a:ext cx="8458200" cy="6873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Specialization and Generalization (Cont.)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797800" cy="4027488"/>
          </a:xfrm>
        </p:spPr>
        <p:txBody>
          <a:bodyPr/>
          <a:lstStyle/>
          <a:p>
            <a:r>
              <a:rPr lang="en-US" altLang="zh-CN"/>
              <a:t>Can have multiple specializations of an entity set based on different features.  </a:t>
            </a:r>
          </a:p>
          <a:p>
            <a:r>
              <a:rPr lang="en-US" altLang="zh-CN"/>
              <a:t>E.g., </a:t>
            </a:r>
            <a:r>
              <a:rPr lang="en-US" altLang="zh-CN" i="1"/>
              <a:t>permanent_employee </a:t>
            </a:r>
            <a:r>
              <a:rPr lang="en-US" altLang="zh-CN"/>
              <a:t>vs. </a:t>
            </a:r>
            <a:r>
              <a:rPr lang="en-US" altLang="zh-CN" i="1"/>
              <a:t>temporary_employee</a:t>
            </a:r>
            <a:r>
              <a:rPr lang="en-US" altLang="zh-CN"/>
              <a:t>, in addition to </a:t>
            </a:r>
            <a:r>
              <a:rPr lang="en-US" altLang="zh-CN" i="1"/>
              <a:t>instructor </a:t>
            </a:r>
            <a:r>
              <a:rPr lang="en-US" altLang="zh-CN"/>
              <a:t>vs. </a:t>
            </a:r>
            <a:r>
              <a:rPr lang="en-US" altLang="zh-CN" i="1"/>
              <a:t>secretary</a:t>
            </a:r>
          </a:p>
          <a:p>
            <a:r>
              <a:rPr lang="en-US" altLang="zh-CN"/>
              <a:t>Each particular employee would be 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a member of one of </a:t>
            </a:r>
            <a:r>
              <a:rPr lang="en-US" altLang="zh-CN" i="1">
                <a:ea typeface="ＭＳ Ｐゴシック" pitchFamily="34" charset="-128"/>
              </a:rPr>
              <a:t>permanent_employee </a:t>
            </a:r>
            <a:r>
              <a:rPr lang="en-US" altLang="zh-CN">
                <a:ea typeface="ＭＳ Ｐゴシック" pitchFamily="34" charset="-128"/>
              </a:rPr>
              <a:t>or </a:t>
            </a:r>
            <a:r>
              <a:rPr lang="en-US" altLang="zh-CN" i="1">
                <a:ea typeface="ＭＳ Ｐゴシック" pitchFamily="34" charset="-128"/>
              </a:rPr>
              <a:t>temporary_employee</a:t>
            </a:r>
            <a:r>
              <a:rPr lang="en-US" altLang="zh-CN">
                <a:ea typeface="ＭＳ Ｐゴシック" pitchFamily="34" charset="-128"/>
              </a:rPr>
              <a:t>, 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and also a member of one of </a:t>
            </a:r>
            <a:r>
              <a:rPr lang="en-US" altLang="zh-CN" i="1">
                <a:ea typeface="ＭＳ Ｐゴシック" pitchFamily="34" charset="-128"/>
              </a:rPr>
              <a:t>instructor</a:t>
            </a:r>
            <a:r>
              <a:rPr lang="en-US" altLang="zh-CN">
                <a:ea typeface="ＭＳ Ｐゴシック" pitchFamily="34" charset="-128"/>
              </a:rPr>
              <a:t>, </a:t>
            </a:r>
            <a:r>
              <a:rPr lang="en-US" altLang="zh-CN" i="1">
                <a:ea typeface="ＭＳ Ｐゴシック" pitchFamily="34" charset="-128"/>
              </a:rPr>
              <a:t>secretary</a:t>
            </a:r>
          </a:p>
          <a:p>
            <a:r>
              <a:rPr lang="en-US" altLang="zh-CN"/>
              <a:t>The ISA relationship also referred to as </a:t>
            </a:r>
            <a:r>
              <a:rPr lang="en-US" altLang="zh-CN" b="1">
                <a:solidFill>
                  <a:srgbClr val="000099"/>
                </a:solidFill>
              </a:rPr>
              <a:t>superclass - subclass</a:t>
            </a:r>
            <a:r>
              <a:rPr lang="en-US" altLang="zh-CN" b="1"/>
              <a:t> </a:t>
            </a:r>
            <a:r>
              <a:rPr lang="en-US" altLang="zh-CN"/>
              <a:t>relationship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98525" y="171450"/>
            <a:ext cx="8077200" cy="876300"/>
          </a:xfrm>
        </p:spPr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Design Constraints on a Specialization/Generalization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1222375"/>
            <a:ext cx="8040687" cy="4919663"/>
          </a:xfrm>
        </p:spPr>
        <p:txBody>
          <a:bodyPr/>
          <a:lstStyle/>
          <a:p>
            <a:r>
              <a:rPr lang="en-US" altLang="zh-CN"/>
              <a:t>Constraint on which entities can be members of a given lower-level entity set.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condition-defined</a:t>
            </a:r>
          </a:p>
          <a:p>
            <a:pPr lvl="2"/>
            <a:r>
              <a:rPr lang="en-US" altLang="zh-CN">
                <a:ea typeface="ＭＳ Ｐゴシック" pitchFamily="34" charset="-128"/>
              </a:rPr>
              <a:t>Example: all customers over 65 years are members of </a:t>
            </a:r>
            <a:r>
              <a:rPr lang="en-US" altLang="zh-CN" i="1">
                <a:ea typeface="ＭＳ Ｐゴシック" pitchFamily="34" charset="-128"/>
              </a:rPr>
              <a:t>senior-citizen </a:t>
            </a:r>
            <a:r>
              <a:rPr lang="en-US" altLang="zh-CN">
                <a:ea typeface="ＭＳ Ｐゴシック" pitchFamily="34" charset="-128"/>
              </a:rPr>
              <a:t>entity set; </a:t>
            </a:r>
            <a:r>
              <a:rPr lang="en-US" altLang="zh-CN" i="1">
                <a:ea typeface="ＭＳ Ｐゴシック" pitchFamily="34" charset="-128"/>
              </a:rPr>
              <a:t>senior-citizen</a:t>
            </a:r>
            <a:r>
              <a:rPr lang="en-US" altLang="zh-CN">
                <a:ea typeface="ＭＳ Ｐゴシック" pitchFamily="34" charset="-128"/>
              </a:rPr>
              <a:t> ISA  </a:t>
            </a:r>
            <a:r>
              <a:rPr lang="en-US" altLang="zh-CN" i="1">
                <a:ea typeface="ＭＳ Ｐゴシック" pitchFamily="34" charset="-128"/>
              </a:rPr>
              <a:t>person</a:t>
            </a:r>
            <a:r>
              <a:rPr lang="en-US" altLang="zh-CN">
                <a:ea typeface="ＭＳ Ｐゴシック" pitchFamily="34" charset="-128"/>
              </a:rPr>
              <a:t>.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user-defined</a:t>
            </a:r>
          </a:p>
          <a:p>
            <a:r>
              <a:rPr lang="en-US" altLang="zh-CN"/>
              <a:t>Constraint on whether or not entities may belong to more than one lower-level entity set within a single generalization.</a:t>
            </a:r>
          </a:p>
          <a:p>
            <a:pPr lvl="1"/>
            <a:r>
              <a:rPr lang="en-US" altLang="zh-CN" b="1">
                <a:solidFill>
                  <a:srgbClr val="000099"/>
                </a:solidFill>
                <a:ea typeface="ＭＳ Ｐゴシック" pitchFamily="34" charset="-128"/>
              </a:rPr>
              <a:t>Disjoint</a:t>
            </a:r>
          </a:p>
          <a:p>
            <a:pPr lvl="2"/>
            <a:r>
              <a:rPr lang="en-US" altLang="zh-CN">
                <a:ea typeface="ＭＳ Ｐゴシック" pitchFamily="34" charset="-128"/>
              </a:rPr>
              <a:t>an entity can belong to only one lower-level entity set</a:t>
            </a:r>
          </a:p>
          <a:p>
            <a:pPr lvl="2"/>
            <a:r>
              <a:rPr lang="en-US" altLang="zh-CN">
                <a:ea typeface="ＭＳ Ｐゴシック" pitchFamily="34" charset="-128"/>
              </a:rPr>
              <a:t>Noted in E-R diagram by having multiple lower-level entity sets link to the same triangle</a:t>
            </a:r>
            <a:endParaRPr lang="en-US" altLang="zh-CN">
              <a:solidFill>
                <a:schemeClr val="tx2"/>
              </a:solidFill>
              <a:ea typeface="ＭＳ Ｐゴシック" pitchFamily="34" charset="-128"/>
            </a:endParaRPr>
          </a:p>
          <a:p>
            <a:pPr lvl="1"/>
            <a:r>
              <a:rPr lang="en-US" altLang="zh-CN" b="1">
                <a:solidFill>
                  <a:srgbClr val="000099"/>
                </a:solidFill>
                <a:ea typeface="ＭＳ Ｐゴシック" pitchFamily="34" charset="-128"/>
              </a:rPr>
              <a:t>Overlapping</a:t>
            </a:r>
          </a:p>
          <a:p>
            <a:pPr lvl="2"/>
            <a:r>
              <a:rPr lang="en-US" altLang="zh-CN">
                <a:ea typeface="ＭＳ Ｐゴシック" pitchFamily="34" charset="-128"/>
              </a:rPr>
              <a:t>an entity can belong to more than one lower-level entity set</a:t>
            </a:r>
            <a:endParaRPr lang="en-US" altLang="zh-CN">
              <a:solidFill>
                <a:schemeClr val="tx2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55663" y="-119063"/>
            <a:ext cx="8077200" cy="1152526"/>
          </a:xfrm>
        </p:spPr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Design Constraints on a Specialization/Generalization (Cont.)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341438"/>
            <a:ext cx="7364412" cy="2619375"/>
          </a:xfrm>
        </p:spPr>
        <p:txBody>
          <a:bodyPr/>
          <a:lstStyle/>
          <a:p>
            <a:r>
              <a:rPr lang="en-US" altLang="zh-CN" b="1">
                <a:solidFill>
                  <a:srgbClr val="000099"/>
                </a:solidFill>
              </a:rPr>
              <a:t>Completeness constraint</a:t>
            </a:r>
            <a:r>
              <a:rPr lang="en-US" altLang="zh-CN"/>
              <a:t> -- specifies whether or not an entity in the higher-level entity set must belong to at least one of the lower-level entity sets within a generalization.</a:t>
            </a:r>
          </a:p>
          <a:p>
            <a:pPr lvl="1"/>
            <a:r>
              <a:rPr lang="en-US" altLang="zh-CN" b="1">
                <a:solidFill>
                  <a:srgbClr val="000099"/>
                </a:solidFill>
                <a:ea typeface="ＭＳ Ｐゴシック" pitchFamily="34" charset="-128"/>
              </a:rPr>
              <a:t>total</a:t>
            </a:r>
            <a:r>
              <a:rPr lang="en-US" altLang="zh-CN">
                <a:ea typeface="ＭＳ Ｐゴシック" pitchFamily="34" charset="-128"/>
              </a:rPr>
              <a:t>: an entity must belong to one of the lower-level entity sets</a:t>
            </a:r>
          </a:p>
          <a:p>
            <a:pPr lvl="1"/>
            <a:r>
              <a:rPr lang="en-US" altLang="zh-CN" b="1">
                <a:solidFill>
                  <a:srgbClr val="000099"/>
                </a:solidFill>
                <a:ea typeface="ＭＳ Ｐゴシック" pitchFamily="34" charset="-128"/>
              </a:rPr>
              <a:t>partial</a:t>
            </a:r>
            <a:r>
              <a:rPr lang="en-US" altLang="zh-CN">
                <a:ea typeface="ＭＳ Ｐゴシック" pitchFamily="34" charset="-128"/>
              </a:rPr>
              <a:t>: an entity need not belong to one of the lower-level entity sets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09675" y="52388"/>
            <a:ext cx="6726238" cy="622300"/>
          </a:xfrm>
        </p:spPr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</a:t>
            </a: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855663" y="1222375"/>
            <a:ext cx="79851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/>
              <a:t> Consider the ternary relationship </a:t>
            </a:r>
            <a:r>
              <a:rPr kumimoji="1" lang="en-US" altLang="zh-CN" sz="1800" i="1"/>
              <a:t>proj_guide</a:t>
            </a:r>
            <a:r>
              <a:rPr kumimoji="1" lang="en-US" altLang="zh-CN" sz="1800"/>
              <a:t>, which we saw earlier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/>
              <a:t> Suppose we want to record evaluations of a student by a guide on a project</a:t>
            </a:r>
          </a:p>
        </p:txBody>
      </p:sp>
      <p:pic>
        <p:nvPicPr>
          <p:cNvPr id="60420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246313"/>
            <a:ext cx="5202238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Aggregation (Cont.)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99350" cy="5226050"/>
          </a:xfrm>
        </p:spPr>
        <p:txBody>
          <a:bodyPr/>
          <a:lstStyle/>
          <a:p>
            <a:r>
              <a:rPr lang="en-US" altLang="zh-CN"/>
              <a:t>Relationship sets </a:t>
            </a:r>
            <a:r>
              <a:rPr lang="en-US" altLang="zh-CN" i="1"/>
              <a:t>eval_for </a:t>
            </a:r>
            <a:r>
              <a:rPr lang="en-US" altLang="zh-CN"/>
              <a:t>and </a:t>
            </a:r>
            <a:r>
              <a:rPr lang="en-US" altLang="zh-CN" i="1"/>
              <a:t>proj_guide</a:t>
            </a:r>
            <a:r>
              <a:rPr lang="en-US" altLang="zh-CN"/>
              <a:t> represent overlapping information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Every </a:t>
            </a:r>
            <a:r>
              <a:rPr lang="en-US" altLang="zh-CN" i="1">
                <a:ea typeface="ＭＳ Ｐゴシック" pitchFamily="34" charset="-128"/>
              </a:rPr>
              <a:t>eval_for</a:t>
            </a:r>
            <a:r>
              <a:rPr lang="en-US" altLang="zh-CN">
                <a:ea typeface="ＭＳ Ｐゴシック" pitchFamily="34" charset="-128"/>
              </a:rPr>
              <a:t> relationship corresponds to a </a:t>
            </a:r>
            <a:r>
              <a:rPr lang="en-US" altLang="zh-CN" i="1">
                <a:ea typeface="ＭＳ Ｐゴシック" pitchFamily="34" charset="-128"/>
              </a:rPr>
              <a:t>proj_guide</a:t>
            </a:r>
            <a:r>
              <a:rPr lang="en-US" altLang="zh-CN">
                <a:ea typeface="ＭＳ Ｐゴシック" pitchFamily="34" charset="-128"/>
              </a:rPr>
              <a:t> relationship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However, some </a:t>
            </a:r>
            <a:r>
              <a:rPr lang="en-US" altLang="zh-CN" i="1">
                <a:ea typeface="ＭＳ Ｐゴシック" pitchFamily="34" charset="-128"/>
              </a:rPr>
              <a:t>proj_guide</a:t>
            </a:r>
            <a:r>
              <a:rPr lang="en-US" altLang="zh-CN">
                <a:ea typeface="ＭＳ Ｐゴシック" pitchFamily="34" charset="-128"/>
              </a:rPr>
              <a:t> relationships may not correspond to any </a:t>
            </a:r>
            <a:r>
              <a:rPr lang="en-US" altLang="zh-CN" i="1">
                <a:ea typeface="ＭＳ Ｐゴシック" pitchFamily="34" charset="-128"/>
              </a:rPr>
              <a:t>eval_for</a:t>
            </a:r>
            <a:r>
              <a:rPr lang="en-US" altLang="zh-CN">
                <a:ea typeface="ＭＳ Ｐゴシック" pitchFamily="34" charset="-128"/>
              </a:rPr>
              <a:t> relationships </a:t>
            </a:r>
          </a:p>
          <a:p>
            <a:pPr lvl="2"/>
            <a:r>
              <a:rPr lang="en-US" altLang="zh-CN">
                <a:ea typeface="ＭＳ Ｐゴシック" pitchFamily="34" charset="-128"/>
              </a:rPr>
              <a:t>So we can’t discard the </a:t>
            </a:r>
            <a:r>
              <a:rPr lang="en-US" altLang="zh-CN" i="1">
                <a:ea typeface="ＭＳ Ｐゴシック" pitchFamily="34" charset="-128"/>
              </a:rPr>
              <a:t>proj_guide</a:t>
            </a:r>
            <a:r>
              <a:rPr lang="en-US" altLang="zh-CN">
                <a:ea typeface="ＭＳ Ｐゴシック" pitchFamily="34" charset="-128"/>
              </a:rPr>
              <a:t> relationship</a:t>
            </a:r>
          </a:p>
          <a:p>
            <a:r>
              <a:rPr lang="en-US" altLang="zh-CN"/>
              <a:t>Eliminate this redundancy via </a:t>
            </a:r>
            <a:r>
              <a:rPr lang="en-US" altLang="zh-CN" i="1"/>
              <a:t>aggregation</a:t>
            </a:r>
            <a:endParaRPr lang="en-US" altLang="zh-CN"/>
          </a:p>
          <a:p>
            <a:pPr lvl="1"/>
            <a:r>
              <a:rPr lang="en-US" altLang="zh-CN">
                <a:ea typeface="ＭＳ Ｐゴシック" pitchFamily="34" charset="-128"/>
              </a:rPr>
              <a:t>Treat relationship as an abstract entity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Allows relationships between relationships 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Abstraction of relationship into new entity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Aggregation (Cont.)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9463" y="1106488"/>
            <a:ext cx="8139112" cy="1481137"/>
          </a:xfrm>
        </p:spPr>
        <p:txBody>
          <a:bodyPr/>
          <a:lstStyle/>
          <a:p>
            <a:r>
              <a:rPr lang="en-US" altLang="zh-CN"/>
              <a:t>Without introducing redundancy, the following diagram represents: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A student is guided by a particular instructor on a particular project </a:t>
            </a:r>
          </a:p>
          <a:p>
            <a:pPr lvl="1"/>
            <a:r>
              <a:rPr lang="en-US" altLang="zh-CN">
                <a:ea typeface="ＭＳ Ｐゴシック" pitchFamily="34" charset="-128"/>
              </a:rPr>
              <a:t>A student, instructor, project combination may have an associated evaluation</a:t>
            </a:r>
          </a:p>
        </p:txBody>
      </p:sp>
      <p:pic>
        <p:nvPicPr>
          <p:cNvPr id="62468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2470150"/>
            <a:ext cx="4941888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 </a:t>
            </a:r>
            <a:r>
              <a:rPr lang="en-US" i="1">
                <a:ea typeface="+mj-ea"/>
              </a:rPr>
              <a:t>advisor</a:t>
            </a:r>
          </a:p>
        </p:txBody>
      </p:sp>
      <p:pic>
        <p:nvPicPr>
          <p:cNvPr id="819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316038"/>
            <a:ext cx="8027988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08038" y="506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Representing Specialization via Schemas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370013"/>
            <a:ext cx="7831137" cy="4503737"/>
          </a:xfrm>
        </p:spPr>
        <p:txBody>
          <a:bodyPr/>
          <a:lstStyle/>
          <a:p>
            <a:pPr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altLang="zh-CN"/>
              <a:t>Method 1: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altLang="zh-CN">
                <a:ea typeface="ＭＳ Ｐゴシック" pitchFamily="34" charset="-128"/>
              </a:rPr>
              <a:t>Form a schema for the higher-level entity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altLang="zh-CN">
                <a:ea typeface="ＭＳ Ｐゴシック" pitchFamily="34" charset="-128"/>
              </a:rPr>
              <a:t>Form a schema for each lower-level entity set, include primary key of higher-level entity set and local attributes</a:t>
            </a:r>
            <a:br>
              <a:rPr lang="en-US" altLang="zh-CN">
                <a:ea typeface="ＭＳ Ｐゴシック" pitchFamily="34" charset="-128"/>
              </a:rPr>
            </a:br>
            <a:br>
              <a:rPr lang="en-US" altLang="zh-CN">
                <a:ea typeface="ＭＳ Ｐゴシック" pitchFamily="34" charset="-128"/>
              </a:rPr>
            </a:br>
            <a:r>
              <a:rPr lang="en-US" altLang="zh-CN">
                <a:solidFill>
                  <a:srgbClr val="990000"/>
                </a:solidFill>
                <a:ea typeface="ＭＳ Ｐゴシック" pitchFamily="34" charset="-128"/>
              </a:rPr>
              <a:t>       </a:t>
            </a:r>
            <a:r>
              <a:rPr lang="en-US" altLang="zh-CN">
                <a:solidFill>
                  <a:srgbClr val="000099"/>
                </a:solidFill>
                <a:ea typeface="ＭＳ Ｐゴシック" pitchFamily="34" charset="-128"/>
              </a:rPr>
              <a:t>schema</a:t>
            </a:r>
            <a:r>
              <a:rPr lang="en-US" altLang="zh-CN">
                <a:ea typeface="ＭＳ Ｐゴシック" pitchFamily="34" charset="-128"/>
              </a:rPr>
              <a:t>	    </a:t>
            </a:r>
            <a:r>
              <a:rPr lang="en-US" altLang="zh-CN">
                <a:solidFill>
                  <a:srgbClr val="000099"/>
                </a:solidFill>
                <a:ea typeface="ＭＳ Ｐゴシック" pitchFamily="34" charset="-128"/>
              </a:rPr>
              <a:t>attributes</a:t>
            </a:r>
            <a:br>
              <a:rPr lang="en-US" altLang="zh-CN">
                <a:solidFill>
                  <a:schemeClr val="hlink"/>
                </a:solidFill>
                <a:ea typeface="ＭＳ Ｐゴシック" pitchFamily="34" charset="-128"/>
              </a:rPr>
            </a:br>
            <a:r>
              <a:rPr lang="en-US" altLang="zh-CN">
                <a:solidFill>
                  <a:schemeClr val="hlink"/>
                </a:solidFill>
                <a:ea typeface="ＭＳ Ｐゴシック" pitchFamily="34" charset="-128"/>
              </a:rPr>
              <a:t>     </a:t>
            </a:r>
            <a:r>
              <a:rPr lang="en-US" altLang="zh-CN" i="1">
                <a:ea typeface="ＭＳ Ｐゴシック" pitchFamily="34" charset="-128"/>
              </a:rPr>
              <a:t>person	   ID, name, street, city  </a:t>
            </a:r>
            <a:br>
              <a:rPr lang="en-US" altLang="zh-CN" i="1">
                <a:ea typeface="ＭＳ Ｐゴシック" pitchFamily="34" charset="-128"/>
              </a:rPr>
            </a:br>
            <a:r>
              <a:rPr lang="en-US" altLang="zh-CN" i="1">
                <a:ea typeface="ＭＳ Ｐゴシック" pitchFamily="34" charset="-128"/>
              </a:rPr>
              <a:t>     student	   ID, tot_cred</a:t>
            </a:r>
            <a:br>
              <a:rPr lang="en-US" altLang="zh-CN" i="1">
                <a:ea typeface="ＭＳ Ｐゴシック" pitchFamily="34" charset="-128"/>
              </a:rPr>
            </a:br>
            <a:r>
              <a:rPr lang="en-US" altLang="zh-CN" i="1">
                <a:ea typeface="ＭＳ Ｐゴシック" pitchFamily="34" charset="-128"/>
              </a:rPr>
              <a:t>     employee	   ID, salary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altLang="zh-CN">
                <a:ea typeface="ＭＳ Ｐゴシック" pitchFamily="34" charset="-128"/>
              </a:rPr>
              <a:t>Drawback:  getting information about, an </a:t>
            </a:r>
            <a:r>
              <a:rPr lang="en-US" altLang="zh-CN" i="1">
                <a:ea typeface="ＭＳ Ｐゴシック" pitchFamily="34" charset="-128"/>
              </a:rPr>
              <a:t>employee</a:t>
            </a:r>
            <a:r>
              <a:rPr lang="en-US" altLang="zh-CN">
                <a:ea typeface="ＭＳ Ｐゴシック" pitchFamily="34" charset="-128"/>
              </a:rPr>
              <a:t> requires accessing two relations, the one corresponding to the low-level schema and the one corresponding to the high-level schema</a:t>
            </a:r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>
            <a:off x="1978025" y="3257550"/>
            <a:ext cx="3797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3402013" y="2917825"/>
            <a:ext cx="0" cy="1200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55663" y="47466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Specialization as Schemas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1222375"/>
            <a:ext cx="8156575" cy="5156200"/>
          </a:xfrm>
        </p:spPr>
        <p:txBody>
          <a:bodyPr/>
          <a:lstStyle/>
          <a:p>
            <a:pPr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altLang="zh-CN"/>
              <a:t>Method 2: 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altLang="zh-CN">
                <a:ea typeface="ＭＳ Ｐゴシック" pitchFamily="34" charset="-128"/>
              </a:rPr>
              <a:t>Form a schema for each entity set with all local and inherited attributes</a:t>
            </a:r>
            <a:br>
              <a:rPr lang="en-US" altLang="zh-CN">
                <a:ea typeface="ＭＳ Ｐゴシック" pitchFamily="34" charset="-128"/>
              </a:rPr>
            </a:br>
            <a:r>
              <a:rPr lang="en-US" altLang="zh-CN">
                <a:ea typeface="ＭＳ Ｐゴシック" pitchFamily="34" charset="-128"/>
              </a:rPr>
              <a:t>      	</a:t>
            </a:r>
            <a:r>
              <a:rPr lang="en-US" altLang="zh-CN">
                <a:solidFill>
                  <a:srgbClr val="000099"/>
                </a:solidFill>
                <a:ea typeface="ＭＳ Ｐゴシック" pitchFamily="34" charset="-128"/>
              </a:rPr>
              <a:t>schema</a:t>
            </a:r>
            <a:r>
              <a:rPr lang="en-US" altLang="zh-CN">
                <a:solidFill>
                  <a:srgbClr val="990000"/>
                </a:solidFill>
                <a:ea typeface="ＭＳ Ｐゴシック" pitchFamily="34" charset="-128"/>
              </a:rPr>
              <a:t> </a:t>
            </a:r>
            <a:r>
              <a:rPr lang="en-US" altLang="zh-CN">
                <a:ea typeface="ＭＳ Ｐゴシック" pitchFamily="34" charset="-128"/>
              </a:rPr>
              <a:t>	        </a:t>
            </a:r>
            <a:r>
              <a:rPr lang="en-US" altLang="zh-CN">
                <a:solidFill>
                  <a:srgbClr val="000099"/>
                </a:solidFill>
                <a:ea typeface="ＭＳ Ｐゴシック" pitchFamily="34" charset="-128"/>
              </a:rPr>
              <a:t>attributes</a:t>
            </a:r>
            <a:br>
              <a:rPr lang="en-US" altLang="zh-CN">
                <a:ea typeface="ＭＳ Ｐゴシック" pitchFamily="34" charset="-128"/>
              </a:rPr>
            </a:br>
            <a:r>
              <a:rPr lang="en-US" altLang="zh-CN">
                <a:ea typeface="ＭＳ Ｐゴシック" pitchFamily="34" charset="-128"/>
              </a:rPr>
              <a:t>      </a:t>
            </a:r>
            <a:r>
              <a:rPr lang="en-US" altLang="zh-CN" i="1">
                <a:ea typeface="ＭＳ Ｐゴシック" pitchFamily="34" charset="-128"/>
              </a:rPr>
              <a:t>person	       ID, name, street, city	</a:t>
            </a:r>
            <a:br>
              <a:rPr lang="en-US" altLang="zh-CN" i="1">
                <a:ea typeface="ＭＳ Ｐゴシック" pitchFamily="34" charset="-128"/>
              </a:rPr>
            </a:br>
            <a:r>
              <a:rPr lang="en-US" altLang="zh-CN" i="1">
                <a:ea typeface="ＭＳ Ｐゴシック" pitchFamily="34" charset="-128"/>
              </a:rPr>
              <a:t>      student	       ID, name, street, city, tot_cred</a:t>
            </a:r>
            <a:br>
              <a:rPr lang="en-US" altLang="zh-CN" i="1">
                <a:ea typeface="ＭＳ Ｐゴシック" pitchFamily="34" charset="-128"/>
              </a:rPr>
            </a:br>
            <a:r>
              <a:rPr lang="en-US" altLang="zh-CN" i="1">
                <a:ea typeface="ＭＳ Ｐゴシック" pitchFamily="34" charset="-128"/>
              </a:rPr>
              <a:t>     employee 	       ID, name, street, city, salary</a:t>
            </a:r>
            <a:endParaRPr lang="en-US" altLang="zh-CN">
              <a:ea typeface="ＭＳ Ｐゴシック" pitchFamily="34" charset="-128"/>
            </a:endParaRP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altLang="zh-CN">
                <a:ea typeface="ＭＳ Ｐゴシック" pitchFamily="34" charset="-128"/>
              </a:rPr>
              <a:t>If specialization is total, the schema for the generalized entity set (</a:t>
            </a:r>
            <a:r>
              <a:rPr lang="en-US" altLang="zh-CN" i="1">
                <a:ea typeface="ＭＳ Ｐゴシック" pitchFamily="34" charset="-128"/>
              </a:rPr>
              <a:t>person</a:t>
            </a:r>
            <a:r>
              <a:rPr lang="en-US" altLang="zh-CN">
                <a:ea typeface="ＭＳ Ｐゴシック" pitchFamily="34" charset="-128"/>
              </a:rPr>
              <a:t>) not required to store information</a:t>
            </a:r>
          </a:p>
          <a:p>
            <a:pPr lvl="2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altLang="zh-CN">
                <a:ea typeface="ＭＳ Ｐゴシック" pitchFamily="34" charset="-128"/>
              </a:rPr>
              <a:t>Can be defined as a “view” relation containing union of specialization relations</a:t>
            </a:r>
          </a:p>
          <a:p>
            <a:pPr lvl="2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altLang="zh-CN">
                <a:ea typeface="ＭＳ Ｐゴシック" pitchFamily="34" charset="-128"/>
              </a:rPr>
              <a:t>But explicit schema may still be needed for foreign key constraints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altLang="zh-CN">
                <a:ea typeface="ＭＳ Ｐゴシック" pitchFamily="34" charset="-128"/>
              </a:rPr>
              <a:t>Drawback:  </a:t>
            </a:r>
            <a:r>
              <a:rPr lang="en-US" altLang="zh-CN" i="1">
                <a:ea typeface="ＭＳ Ｐゴシック" pitchFamily="34" charset="-128"/>
              </a:rPr>
              <a:t>name, street</a:t>
            </a:r>
            <a:r>
              <a:rPr lang="en-US" altLang="zh-CN">
                <a:ea typeface="ＭＳ Ｐゴシック" pitchFamily="34" charset="-128"/>
              </a:rPr>
              <a:t> and </a:t>
            </a:r>
            <a:r>
              <a:rPr lang="en-US" altLang="zh-CN" i="1">
                <a:ea typeface="ＭＳ Ｐゴシック" pitchFamily="34" charset="-128"/>
              </a:rPr>
              <a:t>city</a:t>
            </a:r>
            <a:r>
              <a:rPr lang="en-US" altLang="zh-CN">
                <a:ea typeface="ＭＳ Ｐゴシック" pitchFamily="34" charset="-128"/>
              </a:rPr>
              <a:t> may be stored redundantly for people who are both students and employees</a:t>
            </a:r>
          </a:p>
        </p:txBody>
      </p:sp>
      <p:sp>
        <p:nvSpPr>
          <p:cNvPr id="64516" name="Line 4"/>
          <p:cNvSpPr>
            <a:spLocks noChangeShapeType="1"/>
          </p:cNvSpPr>
          <p:nvPr/>
        </p:nvSpPr>
        <p:spPr bwMode="auto">
          <a:xfrm>
            <a:off x="1522413" y="2206625"/>
            <a:ext cx="538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7" name="Line 5"/>
          <p:cNvSpPr>
            <a:spLocks noChangeShapeType="1"/>
          </p:cNvSpPr>
          <p:nvPr/>
        </p:nvSpPr>
        <p:spPr bwMode="auto">
          <a:xfrm>
            <a:off x="3186113" y="1943100"/>
            <a:ext cx="0" cy="1054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942975" y="-180975"/>
            <a:ext cx="8131175" cy="8651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Schemas Corresponding to Aggregation</a:t>
            </a: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855663" y="1222375"/>
            <a:ext cx="7562850" cy="352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/>
              <a:t>To represent aggregation, create a schema containing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altLang="zh-CN" sz="1800"/>
              <a:t>primary key of the aggregated relationship,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altLang="zh-CN" sz="1800"/>
              <a:t>the primary key of the associated entity set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altLang="zh-CN" sz="1800"/>
              <a:t>any descriptive attributes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582613"/>
            <a:ext cx="7377112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Schemas Corresponding to Aggregation (Cont.)</a:t>
            </a:r>
          </a:p>
        </p:txBody>
      </p:sp>
      <p:sp>
        <p:nvSpPr>
          <p:cNvPr id="66563" name="Rectangle 4"/>
          <p:cNvSpPr>
            <a:spLocks noChangeArrowheads="1"/>
          </p:cNvSpPr>
          <p:nvPr/>
        </p:nvSpPr>
        <p:spPr bwMode="auto">
          <a:xfrm>
            <a:off x="865188" y="1065213"/>
            <a:ext cx="7545387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/>
              <a:t>For example, to represent aggregation manages between relationship works_on and entity set manager, create a schema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kumimoji="1" lang="en-US" altLang="zh-CN" sz="1800"/>
              <a:t>	 </a:t>
            </a:r>
            <a:r>
              <a:rPr kumimoji="1" lang="en-US" altLang="zh-CN" sz="1800" i="1"/>
              <a:t>eval_for </a:t>
            </a:r>
            <a:r>
              <a:rPr kumimoji="1" lang="en-US" altLang="zh-CN" sz="1800"/>
              <a:t>(</a:t>
            </a:r>
            <a:r>
              <a:rPr kumimoji="1" lang="en-US" altLang="zh-CN" sz="1800" i="1"/>
              <a:t>s_ID, project_id, i_ID, evaluation_id</a:t>
            </a:r>
            <a:r>
              <a:rPr kumimoji="1" lang="en-US" altLang="zh-CN" sz="1800"/>
              <a:t>)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zh-CN" sz="1800"/>
              <a:t>Schema </a:t>
            </a:r>
            <a:r>
              <a:rPr kumimoji="1" lang="en-US" altLang="zh-CN" sz="1800" i="1"/>
              <a:t>proj_guide</a:t>
            </a:r>
            <a:r>
              <a:rPr kumimoji="1" lang="en-US" altLang="zh-CN" sz="1800"/>
              <a:t> is redundant provided we are willing to store null values for attribute </a:t>
            </a:r>
            <a:r>
              <a:rPr kumimoji="1" lang="en-US" altLang="zh-CN" sz="1800" i="1"/>
              <a:t>manager_name</a:t>
            </a:r>
            <a:r>
              <a:rPr kumimoji="1" lang="en-US" altLang="zh-CN" sz="1800"/>
              <a:t> in relation on schema </a:t>
            </a:r>
            <a:r>
              <a:rPr kumimoji="1" lang="en-US" altLang="zh-CN" sz="1800" i="1"/>
              <a:t>manages</a:t>
            </a:r>
            <a:endParaRPr kumimoji="1" lang="en-US" altLang="zh-CN" sz="1800"/>
          </a:p>
        </p:txBody>
      </p:sp>
      <p:sp>
        <p:nvSpPr>
          <p:cNvPr id="66564" name="Line 19"/>
          <p:cNvSpPr>
            <a:spLocks noChangeShapeType="1"/>
          </p:cNvSpPr>
          <p:nvPr/>
        </p:nvSpPr>
        <p:spPr bwMode="auto">
          <a:xfrm>
            <a:off x="4495800" y="4070350"/>
            <a:ext cx="1588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66565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3019425"/>
            <a:ext cx="42830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Design Decisions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397750" cy="4687887"/>
          </a:xfrm>
        </p:spPr>
        <p:txBody>
          <a:bodyPr/>
          <a:lstStyle/>
          <a:p>
            <a:r>
              <a:rPr lang="en-US" altLang="zh-CN"/>
              <a:t>The use of an attribute or entity set to represent an object.</a:t>
            </a:r>
          </a:p>
          <a:p>
            <a:r>
              <a:rPr lang="en-US" altLang="zh-CN"/>
              <a:t>Whether a real-world concept is best expressed by an entity set or a relationship set.</a:t>
            </a:r>
          </a:p>
          <a:p>
            <a:r>
              <a:rPr lang="en-US" altLang="zh-CN"/>
              <a:t>The use of a ternary relationship versus a pair of binary relationships.</a:t>
            </a:r>
          </a:p>
          <a:p>
            <a:r>
              <a:rPr lang="en-US" altLang="zh-CN"/>
              <a:t>The use of a strong or weak entity set.</a:t>
            </a:r>
          </a:p>
          <a:p>
            <a:r>
              <a:rPr lang="en-US" altLang="zh-CN"/>
              <a:t>The use of specialization/generalization – contributes to modularity in the design.</a:t>
            </a:r>
          </a:p>
          <a:p>
            <a:r>
              <a:rPr lang="en-US" altLang="zh-CN"/>
              <a:t>The use of aggregation – can treat the aggregate entity set as a single unit without concern for the details of its internal structure.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How about doing another ER design interactively on the board?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155575"/>
            <a:ext cx="8867775" cy="477838"/>
          </a:xfrm>
        </p:spPr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696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512763" y="1241425"/>
            <a:ext cx="8012112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Symbols Used in E-R Notation (Cont.)</a:t>
            </a:r>
          </a:p>
        </p:txBody>
      </p:sp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1196975" y="979488"/>
            <a:ext cx="743585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71683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606425"/>
          </a:xfrm>
        </p:spPr>
        <p:txBody>
          <a:bodyPr/>
          <a:lstStyle/>
          <a:p>
            <a:r>
              <a:rPr kumimoji="0" lang="en-US" altLang="zh-CN" sz="2000"/>
              <a:t> </a:t>
            </a:r>
            <a:r>
              <a:rPr kumimoji="0" lang="en-US" altLang="zh-CN"/>
              <a:t>Chen, IDE1FX, …</a:t>
            </a:r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4" b="76595"/>
          <a:stretch>
            <a:fillRect/>
          </a:stretch>
        </p:blipFill>
        <p:spPr bwMode="auto">
          <a:xfrm>
            <a:off x="1065213" y="1760538"/>
            <a:ext cx="6831012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2"/>
          <a:stretch>
            <a:fillRect/>
          </a:stretch>
        </p:blipFill>
        <p:spPr bwMode="auto">
          <a:xfrm>
            <a:off x="514350" y="4040188"/>
            <a:ext cx="8478838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266825"/>
            <a:ext cx="8232775" cy="622300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zh-CN" b="1"/>
              <a:t>                                             Chen                      IDE1FX (Crows feet notation)</a:t>
            </a:r>
          </a:p>
        </p:txBody>
      </p:sp>
      <p:pic>
        <p:nvPicPr>
          <p:cNvPr id="727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6" b="11975"/>
          <a:stretch>
            <a:fillRect/>
          </a:stretch>
        </p:blipFill>
        <p:spPr bwMode="auto">
          <a:xfrm>
            <a:off x="1223963" y="1784350"/>
            <a:ext cx="7554912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(Cont.)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1" y="879567"/>
            <a:ext cx="7658100" cy="1514384"/>
          </a:xfrm>
        </p:spPr>
        <p:txBody>
          <a:bodyPr/>
          <a:lstStyle/>
          <a:p>
            <a:r>
              <a:rPr lang="en-US" altLang="zh-CN" sz="2000" dirty="0"/>
              <a:t>An </a:t>
            </a:r>
            <a:r>
              <a:rPr lang="en-US" altLang="zh-CN" sz="2400" b="1" dirty="0">
                <a:solidFill>
                  <a:srgbClr val="000099"/>
                </a:solidFill>
              </a:rPr>
              <a:t>attribute</a:t>
            </a:r>
            <a:r>
              <a:rPr lang="en-US" altLang="zh-CN" sz="2000" dirty="0"/>
              <a:t> can also be property of a relationship set.</a:t>
            </a:r>
          </a:p>
          <a:p>
            <a:pPr>
              <a:lnSpc>
                <a:spcPct val="90000"/>
              </a:lnSpc>
            </a:pPr>
            <a:r>
              <a:rPr lang="en-US" altLang="zh-CN" sz="2000" dirty="0"/>
              <a:t>For instance, the </a:t>
            </a:r>
            <a:r>
              <a:rPr lang="en-US" altLang="zh-CN" sz="2000" i="1" dirty="0"/>
              <a:t>advisor </a:t>
            </a:r>
            <a:r>
              <a:rPr lang="en-US" altLang="zh-CN" sz="2000" dirty="0"/>
              <a:t>relationship set between entity sets </a:t>
            </a:r>
            <a:r>
              <a:rPr lang="en-US" altLang="zh-CN" sz="2000" i="1" dirty="0"/>
              <a:t>instructor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student </a:t>
            </a:r>
            <a:r>
              <a:rPr lang="en-US" altLang="zh-CN" sz="2000" dirty="0"/>
              <a:t>may have the attribute </a:t>
            </a:r>
            <a:r>
              <a:rPr lang="en-US" altLang="zh-CN" sz="2000" i="1" dirty="0">
                <a:solidFill>
                  <a:schemeClr val="tx2"/>
                </a:solidFill>
              </a:rPr>
              <a:t>date</a:t>
            </a:r>
            <a:r>
              <a:rPr lang="en-US" altLang="zh-CN" sz="2000" i="1" dirty="0"/>
              <a:t> </a:t>
            </a:r>
            <a:r>
              <a:rPr lang="en-US" altLang="zh-CN" sz="2000" dirty="0"/>
              <a:t>which tracks when the student started being associated with the advisor</a:t>
            </a:r>
          </a:p>
        </p:txBody>
      </p:sp>
      <p:pic>
        <p:nvPicPr>
          <p:cNvPr id="922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2520950"/>
            <a:ext cx="7751762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UML	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19975" cy="4876800"/>
          </a:xfrm>
        </p:spPr>
        <p:txBody>
          <a:bodyPr/>
          <a:lstStyle/>
          <a:p>
            <a:r>
              <a:rPr lang="en-US" altLang="zh-CN" b="1">
                <a:solidFill>
                  <a:srgbClr val="000099"/>
                </a:solidFill>
              </a:rPr>
              <a:t>UML</a:t>
            </a:r>
            <a:r>
              <a:rPr lang="en-US" altLang="zh-CN"/>
              <a:t>: Unified Modeling Language</a:t>
            </a:r>
          </a:p>
          <a:p>
            <a:r>
              <a:rPr lang="en-US" altLang="zh-CN"/>
              <a:t>UML has many components to graphically model different aspects of an entire software system</a:t>
            </a:r>
          </a:p>
          <a:p>
            <a:r>
              <a:rPr lang="en-US" altLang="zh-CN"/>
              <a:t>UML Class Diagrams correspond to E-R Diagram, but several differences.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858838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ER vs. UML Class Diagrams</a:t>
            </a:r>
          </a:p>
        </p:txBody>
      </p:sp>
      <p:sp>
        <p:nvSpPr>
          <p:cNvPr id="74755" name="Text Box 163"/>
          <p:cNvSpPr txBox="1">
            <a:spLocks noChangeArrowheads="1"/>
          </p:cNvSpPr>
          <p:nvPr/>
        </p:nvSpPr>
        <p:spPr bwMode="auto">
          <a:xfrm>
            <a:off x="1673225" y="6007100"/>
            <a:ext cx="610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r>
              <a:rPr lang="en-US" altLang="zh-CN" sz="1800">
                <a:solidFill>
                  <a:schemeClr val="tx2"/>
                </a:solidFill>
              </a:rPr>
              <a:t>*</a:t>
            </a:r>
            <a:r>
              <a:rPr lang="en-US" altLang="zh-CN" sz="1800"/>
              <a:t>Note reversal of position in cardinality constraint depiction</a:t>
            </a:r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569913" y="1065213"/>
            <a:ext cx="82804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ER vs. UML Class Diagrams</a:t>
            </a:r>
          </a:p>
        </p:txBody>
      </p:sp>
      <p:sp>
        <p:nvSpPr>
          <p:cNvPr id="75779" name="Text Box 82"/>
          <p:cNvSpPr txBox="1">
            <a:spLocks noChangeArrowheads="1"/>
          </p:cNvSpPr>
          <p:nvPr/>
        </p:nvSpPr>
        <p:spPr bwMode="auto">
          <a:xfrm>
            <a:off x="1630363" y="1058863"/>
            <a:ext cx="2335212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zh-CN" sz="1800" b="1">
                <a:solidFill>
                  <a:srgbClr val="000000"/>
                </a:solidFill>
                <a:latin typeface="Arial" charset="0"/>
              </a:rPr>
              <a:t>ER Diagram Notation</a:t>
            </a:r>
          </a:p>
        </p:txBody>
      </p:sp>
      <p:sp>
        <p:nvSpPr>
          <p:cNvPr id="75780" name="Text Box 83"/>
          <p:cNvSpPr txBox="1">
            <a:spLocks noChangeArrowheads="1"/>
          </p:cNvSpPr>
          <p:nvPr/>
        </p:nvSpPr>
        <p:spPr bwMode="auto">
          <a:xfrm>
            <a:off x="5378450" y="1087438"/>
            <a:ext cx="2030413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pPr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zh-CN" sz="1800" b="1">
                <a:solidFill>
                  <a:srgbClr val="000000"/>
                </a:solidFill>
                <a:latin typeface="Arial" charset="0"/>
              </a:rPr>
              <a:t>Equivalent in UML</a:t>
            </a:r>
          </a:p>
        </p:txBody>
      </p:sp>
      <p:sp>
        <p:nvSpPr>
          <p:cNvPr id="75781" name="Text Box 84"/>
          <p:cNvSpPr txBox="1">
            <a:spLocks noChangeArrowheads="1"/>
          </p:cNvSpPr>
          <p:nvPr/>
        </p:nvSpPr>
        <p:spPr bwMode="auto">
          <a:xfrm>
            <a:off x="1158875" y="5829300"/>
            <a:ext cx="673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pitchFamily="34" charset="-128"/>
              </a:defRPr>
            </a:lvl9pPr>
          </a:lstStyle>
          <a:p>
            <a:r>
              <a:rPr lang="en-US" altLang="zh-CN" sz="1800">
                <a:solidFill>
                  <a:schemeClr val="tx2"/>
                </a:solidFill>
              </a:rPr>
              <a:t>*</a:t>
            </a:r>
            <a:r>
              <a:rPr lang="en-US" altLang="zh-CN" sz="1800"/>
              <a:t>Generalization can use merged or separate arrows independent</a:t>
            </a:r>
          </a:p>
          <a:p>
            <a:r>
              <a:rPr lang="en-US" altLang="zh-CN" sz="1800"/>
              <a:t>  of disjoint/overlapping</a:t>
            </a:r>
            <a:endParaRPr lang="en-US" altLang="zh-CN" sz="1800">
              <a:solidFill>
                <a:schemeClr val="tx2"/>
              </a:solidFill>
            </a:endParaRPr>
          </a:p>
        </p:txBody>
      </p:sp>
      <p:pic>
        <p:nvPicPr>
          <p:cNvPr id="7578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846138" y="1641475"/>
            <a:ext cx="7870825" cy="394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UML Class Diagrams (Cont.)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59650" cy="5029200"/>
          </a:xfrm>
        </p:spPr>
        <p:txBody>
          <a:bodyPr/>
          <a:lstStyle/>
          <a:p>
            <a:r>
              <a:rPr lang="en-US" altLang="zh-CN"/>
              <a:t>Binary relationship sets are represented in UML by just drawing a line connecting the entity sets. The relationship set name is written adjacent to the line.  </a:t>
            </a:r>
          </a:p>
          <a:p>
            <a:r>
              <a:rPr lang="en-US" altLang="zh-CN"/>
              <a:t>The role played by an entity set in a relationship set may also be specified by writing the role name on the line, adjacent to the entity set. </a:t>
            </a:r>
          </a:p>
          <a:p>
            <a:r>
              <a:rPr lang="en-US" altLang="zh-CN"/>
              <a:t>The relationship set name may alternatively be written in a box, along with attributes of the relationship set, and the box is connected, using a dotted line, to the line depicting the  relationship set.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End of Chapter 7</a:t>
            </a:r>
            <a:b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zh-CN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7.01</a:t>
            </a:r>
          </a:p>
        </p:txBody>
      </p:sp>
      <p:pic>
        <p:nvPicPr>
          <p:cNvPr id="7885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2111375"/>
            <a:ext cx="6354762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7.02</a:t>
            </a:r>
          </a:p>
        </p:txBody>
      </p:sp>
      <p:pic>
        <p:nvPicPr>
          <p:cNvPr id="7987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811213"/>
            <a:ext cx="8027988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7.03</a:t>
            </a:r>
          </a:p>
        </p:txBody>
      </p:sp>
      <p:pic>
        <p:nvPicPr>
          <p:cNvPr id="8089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220788"/>
            <a:ext cx="7751763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7.04</a:t>
            </a:r>
          </a:p>
        </p:txBody>
      </p:sp>
      <p:pic>
        <p:nvPicPr>
          <p:cNvPr id="819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1330325"/>
            <a:ext cx="809307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7.05</a:t>
            </a:r>
          </a:p>
        </p:txBody>
      </p:sp>
      <p:pic>
        <p:nvPicPr>
          <p:cNvPr id="829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117600"/>
            <a:ext cx="7367587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Degree of a Relationship Set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7"/>
            <a:ext cx="7632926" cy="4706121"/>
          </a:xfrm>
        </p:spPr>
        <p:txBody>
          <a:bodyPr/>
          <a:lstStyle/>
          <a:p>
            <a:r>
              <a:rPr lang="en-US" altLang="zh-CN" sz="2000" b="1" dirty="0">
                <a:solidFill>
                  <a:srgbClr val="000099"/>
                </a:solidFill>
              </a:rPr>
              <a:t>binary relationship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involve two entity sets (or degree two). 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most relationship sets in a database system are binary.</a:t>
            </a:r>
          </a:p>
          <a:p>
            <a:r>
              <a:rPr lang="en-US" altLang="zh-CN" sz="2000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CC6600"/>
              </a:buClr>
              <a:buSzPct val="105000"/>
              <a:buFont typeface="Webdings" pitchFamily="18" charset="2"/>
              <a:buChar char="4"/>
            </a:pPr>
            <a:r>
              <a:rPr lang="en-US" altLang="zh-CN" sz="2000" dirty="0">
                <a:ea typeface="ＭＳ Ｐゴシック" pitchFamily="34" charset="-128"/>
              </a:rPr>
              <a:t>Example: </a:t>
            </a:r>
            <a:r>
              <a:rPr lang="en-US" altLang="zh-CN" sz="2000" i="1" dirty="0">
                <a:ea typeface="ＭＳ Ｐゴシック" pitchFamily="34" charset="-128"/>
              </a:rPr>
              <a:t>students</a:t>
            </a:r>
            <a:r>
              <a:rPr lang="en-US" altLang="zh-CN" sz="2000" dirty="0">
                <a:ea typeface="ＭＳ Ｐゴシック" pitchFamily="34" charset="-128"/>
              </a:rPr>
              <a:t> work on research </a:t>
            </a:r>
            <a:r>
              <a:rPr lang="en-US" altLang="zh-CN" sz="2000" i="1" dirty="0">
                <a:ea typeface="ＭＳ Ｐゴシック" pitchFamily="34" charset="-128"/>
              </a:rPr>
              <a:t>projects</a:t>
            </a:r>
            <a:r>
              <a:rPr lang="en-US" altLang="zh-CN" sz="2000" dirty="0">
                <a:ea typeface="ＭＳ Ｐゴシック" pitchFamily="34" charset="-128"/>
              </a:rPr>
              <a:t> under the guidance of an </a:t>
            </a:r>
            <a:r>
              <a:rPr lang="en-US" altLang="zh-CN" sz="2000" i="1" dirty="0">
                <a:ea typeface="ＭＳ Ｐゴシック" pitchFamily="34" charset="-128"/>
              </a:rPr>
              <a:t>instructor</a:t>
            </a:r>
            <a:r>
              <a:rPr lang="en-US" altLang="zh-CN" sz="2000" dirty="0">
                <a:ea typeface="ＭＳ Ｐゴシック" pitchFamily="34" charset="-128"/>
              </a:rPr>
              <a:t>. </a:t>
            </a:r>
          </a:p>
          <a:p>
            <a:pPr lvl="1">
              <a:buClr>
                <a:srgbClr val="CC6600"/>
              </a:buClr>
              <a:buSzPct val="105000"/>
              <a:buFont typeface="Webdings" pitchFamily="18" charset="2"/>
              <a:buChar char="4"/>
            </a:pPr>
            <a:r>
              <a:rPr lang="en-US" altLang="zh-CN" sz="2000" dirty="0">
                <a:ea typeface="ＭＳ Ｐゴシック" pitchFamily="34" charset="-128"/>
              </a:rPr>
              <a:t>relationship </a:t>
            </a:r>
            <a:r>
              <a:rPr lang="en-US" altLang="zh-CN" sz="2000" i="1" dirty="0" err="1">
                <a:ea typeface="ＭＳ Ｐゴシック" pitchFamily="34" charset="-128"/>
              </a:rPr>
              <a:t>proj_guide</a:t>
            </a:r>
            <a:r>
              <a:rPr lang="en-US" altLang="zh-CN" sz="2000" dirty="0">
                <a:ea typeface="ＭＳ Ｐゴシック" pitchFamily="34" charset="-128"/>
              </a:rPr>
              <a:t> is a ternary relationship between </a:t>
            </a:r>
            <a:r>
              <a:rPr lang="en-US" altLang="zh-CN" sz="2000" i="1" dirty="0">
                <a:ea typeface="ＭＳ Ｐゴシック" pitchFamily="34" charset="-128"/>
              </a:rPr>
              <a:t>instructor, student, </a:t>
            </a:r>
            <a:r>
              <a:rPr lang="en-US" altLang="zh-CN" sz="2000" dirty="0">
                <a:ea typeface="ＭＳ Ｐゴシック" pitchFamily="34" charset="-128"/>
              </a:rPr>
              <a:t>and </a:t>
            </a:r>
            <a:r>
              <a:rPr lang="en-US" altLang="zh-CN" sz="2000" i="1" dirty="0">
                <a:ea typeface="ＭＳ Ｐゴシック" pitchFamily="34" charset="-128"/>
              </a:rPr>
              <a:t>project</a:t>
            </a:r>
            <a:endParaRPr kumimoji="0" lang="en-US" altLang="zh-CN" sz="2000" dirty="0">
              <a:ea typeface="ＭＳ Ｐゴシック" pitchFamily="34" charset="-128"/>
            </a:endParaRPr>
          </a:p>
          <a:p>
            <a:pPr lvl="1"/>
            <a:endParaRPr lang="en-US" altLang="zh-CN" sz="20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7.06</a:t>
            </a:r>
          </a:p>
        </p:txBody>
      </p:sp>
      <p:pic>
        <p:nvPicPr>
          <p:cNvPr id="8397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1157288"/>
            <a:ext cx="7621587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7.07</a:t>
            </a:r>
          </a:p>
        </p:txBody>
      </p:sp>
      <p:pic>
        <p:nvPicPr>
          <p:cNvPr id="8499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1147763"/>
            <a:ext cx="826452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7.08</a:t>
            </a:r>
          </a:p>
        </p:txBody>
      </p:sp>
      <p:pic>
        <p:nvPicPr>
          <p:cNvPr id="860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1212850"/>
            <a:ext cx="8253412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7.09</a:t>
            </a:r>
          </a:p>
        </p:txBody>
      </p:sp>
      <p:pic>
        <p:nvPicPr>
          <p:cNvPr id="8704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693738"/>
            <a:ext cx="4846638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7.10</a:t>
            </a:r>
          </a:p>
        </p:txBody>
      </p:sp>
      <p:pic>
        <p:nvPicPr>
          <p:cNvPr id="880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196975"/>
            <a:ext cx="8005763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7.11</a:t>
            </a: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892175"/>
            <a:ext cx="2605088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7.12</a:t>
            </a:r>
          </a:p>
        </p:txBody>
      </p:sp>
      <p:pic>
        <p:nvPicPr>
          <p:cNvPr id="9011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1439863"/>
            <a:ext cx="7099300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7.13</a:t>
            </a:r>
          </a:p>
        </p:txBody>
      </p:sp>
      <p:pic>
        <p:nvPicPr>
          <p:cNvPr id="91139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44588"/>
            <a:ext cx="7100888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7.14</a:t>
            </a:r>
          </a:p>
        </p:txBody>
      </p:sp>
      <p:pic>
        <p:nvPicPr>
          <p:cNvPr id="921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082675"/>
            <a:ext cx="8037513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7.15</a:t>
            </a:r>
          </a:p>
        </p:txBody>
      </p:sp>
      <p:pic>
        <p:nvPicPr>
          <p:cNvPr id="9318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611188"/>
            <a:ext cx="6137275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Attributes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030779"/>
            <a:ext cx="7966075" cy="5391150"/>
          </a:xfrm>
        </p:spPr>
        <p:txBody>
          <a:bodyPr/>
          <a:lstStyle/>
          <a:p>
            <a:r>
              <a:rPr lang="en-US" altLang="zh-CN" sz="2000" dirty="0"/>
              <a:t>An entity is represented by a set of attributes, that is descriptive properties possessed by all members of an entity set.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zh-CN" sz="2000" dirty="0">
                <a:ea typeface="ＭＳ Ｐゴシック" pitchFamily="34" charset="-128"/>
              </a:rPr>
              <a:t>     	</a:t>
            </a:r>
            <a:r>
              <a:rPr lang="en-US" altLang="zh-CN" sz="2000" i="1" dirty="0">
                <a:ea typeface="ＭＳ Ｐゴシック" pitchFamily="34" charset="-128"/>
              </a:rPr>
              <a:t>instructor = </a:t>
            </a:r>
            <a:r>
              <a:rPr lang="en-US" altLang="zh-CN" sz="2000" dirty="0">
                <a:ea typeface="ＭＳ Ｐゴシック" pitchFamily="34" charset="-128"/>
              </a:rPr>
              <a:t>(</a:t>
            </a:r>
            <a:r>
              <a:rPr lang="en-US" altLang="zh-CN" sz="2000" i="1" dirty="0">
                <a:ea typeface="ＭＳ Ｐゴシック" pitchFamily="34" charset="-128"/>
              </a:rPr>
              <a:t>ID, name, street, city, salary </a:t>
            </a:r>
            <a:r>
              <a:rPr lang="en-US" altLang="zh-CN" sz="2000" dirty="0">
                <a:ea typeface="ＭＳ Ｐゴシック" pitchFamily="34" charset="-128"/>
              </a:rPr>
              <a:t>)</a:t>
            </a:r>
            <a:br>
              <a:rPr lang="en-US" altLang="zh-CN" sz="2000" i="1" dirty="0">
                <a:ea typeface="ＭＳ Ｐゴシック" pitchFamily="34" charset="-128"/>
              </a:rPr>
            </a:br>
            <a:r>
              <a:rPr lang="en-US" altLang="zh-CN" sz="2000" i="1" dirty="0">
                <a:ea typeface="ＭＳ Ｐゴシック" pitchFamily="34" charset="-128"/>
              </a:rPr>
              <a:t>	course= </a:t>
            </a:r>
            <a:r>
              <a:rPr lang="en-US" altLang="zh-CN" sz="2000" dirty="0">
                <a:ea typeface="ＭＳ Ｐゴシック" pitchFamily="34" charset="-128"/>
              </a:rPr>
              <a:t>(</a:t>
            </a:r>
            <a:r>
              <a:rPr lang="en-US" altLang="zh-CN" sz="2000" i="1" dirty="0" err="1">
                <a:ea typeface="ＭＳ Ｐゴシック" pitchFamily="34" charset="-128"/>
              </a:rPr>
              <a:t>course_id</a:t>
            </a:r>
            <a:r>
              <a:rPr lang="en-US" altLang="zh-CN" sz="2000" i="1" dirty="0">
                <a:ea typeface="ＭＳ Ｐゴシック" pitchFamily="34" charset="-128"/>
              </a:rPr>
              <a:t>, title, credits</a:t>
            </a:r>
            <a:r>
              <a:rPr lang="en-US" altLang="zh-CN" sz="2000" dirty="0">
                <a:ea typeface="ＭＳ Ｐゴシック" pitchFamily="34" charset="-128"/>
              </a:rPr>
              <a:t>)</a:t>
            </a:r>
            <a:endParaRPr lang="en-US" altLang="zh-CN" sz="2000" i="1" dirty="0">
              <a:solidFill>
                <a:schemeClr val="tx2"/>
              </a:solidFill>
              <a:ea typeface="ＭＳ Ｐゴシック" pitchFamily="34" charset="-128"/>
            </a:endParaRPr>
          </a:p>
          <a:p>
            <a:r>
              <a:rPr lang="en-US" altLang="zh-CN" sz="2000" b="1" dirty="0">
                <a:solidFill>
                  <a:srgbClr val="000099"/>
                </a:solidFill>
              </a:rPr>
              <a:t>Domain</a:t>
            </a:r>
            <a:r>
              <a:rPr lang="en-US" altLang="zh-CN" sz="2000" dirty="0"/>
              <a:t> – the set of permitted values for each attribute </a:t>
            </a:r>
          </a:p>
          <a:p>
            <a:r>
              <a:rPr lang="en-US" altLang="zh-CN" sz="2000" dirty="0"/>
              <a:t>Attribute types:</a:t>
            </a:r>
          </a:p>
          <a:p>
            <a:pPr lvl="1"/>
            <a:r>
              <a:rPr lang="en-US" altLang="zh-CN" sz="2000" b="1" dirty="0">
                <a:solidFill>
                  <a:srgbClr val="000099"/>
                </a:solidFill>
                <a:ea typeface="ＭＳ Ｐゴシック" pitchFamily="34" charset="-128"/>
              </a:rPr>
              <a:t>Simple</a:t>
            </a:r>
            <a:r>
              <a:rPr lang="en-US" altLang="zh-CN" sz="2000" dirty="0">
                <a:ea typeface="ＭＳ Ｐゴシック" pitchFamily="34" charset="-128"/>
              </a:rPr>
              <a:t> and </a:t>
            </a:r>
            <a:r>
              <a:rPr lang="en-US" altLang="zh-CN" sz="2000" b="1" dirty="0">
                <a:solidFill>
                  <a:srgbClr val="000099"/>
                </a:solidFill>
                <a:ea typeface="ＭＳ Ｐゴシック" pitchFamily="34" charset="-128"/>
              </a:rPr>
              <a:t>composite</a:t>
            </a:r>
            <a:r>
              <a:rPr lang="en-US" altLang="zh-CN" sz="2000" dirty="0">
                <a:ea typeface="ＭＳ Ｐゴシック" pitchFamily="34" charset="-128"/>
              </a:rPr>
              <a:t> attributes.</a:t>
            </a:r>
          </a:p>
          <a:p>
            <a:pPr lvl="1"/>
            <a:r>
              <a:rPr lang="en-US" altLang="zh-CN" sz="2000" b="1" dirty="0">
                <a:solidFill>
                  <a:srgbClr val="000099"/>
                </a:solidFill>
                <a:ea typeface="ＭＳ Ｐゴシック" pitchFamily="34" charset="-128"/>
              </a:rPr>
              <a:t>Single-valued</a:t>
            </a:r>
            <a:r>
              <a:rPr lang="en-US" altLang="zh-CN" sz="2000" dirty="0">
                <a:ea typeface="ＭＳ Ｐゴシック" pitchFamily="34" charset="-128"/>
              </a:rPr>
              <a:t> and </a:t>
            </a:r>
            <a:r>
              <a:rPr lang="en-US" altLang="zh-CN" sz="2000" b="1" dirty="0">
                <a:solidFill>
                  <a:srgbClr val="000099"/>
                </a:solidFill>
                <a:ea typeface="ＭＳ Ｐゴシック" pitchFamily="34" charset="-128"/>
              </a:rPr>
              <a:t>multivalued</a:t>
            </a:r>
            <a:r>
              <a:rPr lang="en-US" altLang="zh-CN" sz="2000" dirty="0">
                <a:ea typeface="ＭＳ Ｐゴシック" pitchFamily="34" charset="-128"/>
              </a:rPr>
              <a:t> attributes</a:t>
            </a:r>
          </a:p>
          <a:p>
            <a:pPr lvl="2"/>
            <a:r>
              <a:rPr lang="en-US" altLang="zh-CN" sz="2000" dirty="0">
                <a:ea typeface="ＭＳ Ｐゴシック" pitchFamily="34" charset="-128"/>
              </a:rPr>
              <a:t>Example: multivalued attribute: </a:t>
            </a:r>
            <a:r>
              <a:rPr lang="en-US" altLang="zh-CN" sz="2000" i="1" dirty="0" err="1">
                <a:ea typeface="ＭＳ Ｐゴシック" pitchFamily="34" charset="-128"/>
              </a:rPr>
              <a:t>phone_numbers</a:t>
            </a:r>
            <a:endParaRPr lang="en-US" altLang="zh-CN" sz="2000" i="1" dirty="0">
              <a:ea typeface="ＭＳ Ｐゴシック" pitchFamily="34" charset="-128"/>
            </a:endParaRPr>
          </a:p>
          <a:p>
            <a:pPr lvl="1"/>
            <a:r>
              <a:rPr lang="en-US" altLang="zh-CN" sz="2000" b="1" dirty="0">
                <a:solidFill>
                  <a:srgbClr val="000099"/>
                </a:solidFill>
                <a:ea typeface="ＭＳ Ｐゴシック" pitchFamily="34" charset="-128"/>
              </a:rPr>
              <a:t>Derived</a:t>
            </a:r>
            <a:r>
              <a:rPr lang="en-US" altLang="zh-CN" sz="2000" dirty="0">
                <a:ea typeface="ＭＳ Ｐゴシック" pitchFamily="34" charset="-128"/>
              </a:rPr>
              <a:t> attributes</a:t>
            </a:r>
          </a:p>
          <a:p>
            <a:pPr lvl="2"/>
            <a:r>
              <a:rPr lang="en-US" altLang="zh-CN" sz="2000" dirty="0">
                <a:ea typeface="ＭＳ Ｐゴシック" pitchFamily="34" charset="-128"/>
              </a:rPr>
              <a:t>Can be computed from other attributes</a:t>
            </a:r>
          </a:p>
          <a:p>
            <a:pPr lvl="2"/>
            <a:r>
              <a:rPr lang="en-US" altLang="zh-CN" sz="2000" dirty="0">
                <a:ea typeface="ＭＳ Ｐゴシック" pitchFamily="34" charset="-128"/>
              </a:rPr>
              <a:t>Example:  age, given </a:t>
            </a:r>
            <a:r>
              <a:rPr lang="en-US" altLang="zh-CN" sz="2000" dirty="0" err="1">
                <a:ea typeface="ＭＳ Ｐゴシック" pitchFamily="34" charset="-128"/>
              </a:rPr>
              <a:t>date_of_birth</a:t>
            </a:r>
            <a:endParaRPr lang="en-US" altLang="zh-CN" sz="20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7.17</a:t>
            </a:r>
          </a:p>
        </p:txBody>
      </p:sp>
      <p:pic>
        <p:nvPicPr>
          <p:cNvPr id="942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166813"/>
            <a:ext cx="7853363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7.18</a:t>
            </a:r>
          </a:p>
        </p:txBody>
      </p:sp>
      <p:pic>
        <p:nvPicPr>
          <p:cNvPr id="952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044575"/>
            <a:ext cx="8002588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7.19</a:t>
            </a:r>
          </a:p>
        </p:txBody>
      </p:sp>
      <p:pic>
        <p:nvPicPr>
          <p:cNvPr id="962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101725"/>
            <a:ext cx="8077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7.20</a:t>
            </a:r>
          </a:p>
        </p:txBody>
      </p:sp>
      <p:pic>
        <p:nvPicPr>
          <p:cNvPr id="972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976313"/>
            <a:ext cx="7889875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7.21</a:t>
            </a:r>
          </a:p>
        </p:txBody>
      </p:sp>
      <p:pic>
        <p:nvPicPr>
          <p:cNvPr id="98307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8" y="762000"/>
            <a:ext cx="5583237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7.22</a:t>
            </a:r>
          </a:p>
        </p:txBody>
      </p:sp>
      <p:pic>
        <p:nvPicPr>
          <p:cNvPr id="99331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1138238"/>
            <a:ext cx="5202238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7.23</a:t>
            </a:r>
          </a:p>
        </p:txBody>
      </p:sp>
      <p:pic>
        <p:nvPicPr>
          <p:cNvPr id="100355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009650"/>
            <a:ext cx="6902450" cy="554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7.24</a:t>
            </a:r>
          </a:p>
        </p:txBody>
      </p:sp>
      <p:pic>
        <p:nvPicPr>
          <p:cNvPr id="10137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5" y="661988"/>
            <a:ext cx="4787900" cy="595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7.25</a:t>
            </a:r>
          </a:p>
        </p:txBody>
      </p:sp>
      <p:pic>
        <p:nvPicPr>
          <p:cNvPr id="10240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658813"/>
            <a:ext cx="6142038" cy="575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7.26</a:t>
            </a:r>
          </a:p>
        </p:txBody>
      </p:sp>
      <p:pic>
        <p:nvPicPr>
          <p:cNvPr id="1034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765175"/>
            <a:ext cx="569595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28663</TotalTime>
  <Words>3259</Words>
  <Application>Microsoft Macintosh PowerPoint</Application>
  <PresentationFormat>全屏显示(4:3)</PresentationFormat>
  <Paragraphs>460</Paragraphs>
  <Slides>102</Slides>
  <Notes>102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  <vt:variant>
        <vt:lpstr>自定义放映</vt:lpstr>
      </vt:variant>
      <vt:variant>
        <vt:i4>1</vt:i4>
      </vt:variant>
    </vt:vector>
  </HeadingPairs>
  <TitlesOfParts>
    <vt:vector size="112" baseType="lpstr">
      <vt:lpstr>ＭＳ Ｐゴシック</vt:lpstr>
      <vt:lpstr>Arial</vt:lpstr>
      <vt:lpstr>Helvetica</vt:lpstr>
      <vt:lpstr>Monotype Sorts</vt:lpstr>
      <vt:lpstr>Symbol</vt:lpstr>
      <vt:lpstr>Times New Roman</vt:lpstr>
      <vt:lpstr>Webdings</vt:lpstr>
      <vt:lpstr>Wingdings</vt:lpstr>
      <vt:lpstr>2_db-5-grey</vt:lpstr>
      <vt:lpstr>Chapter 7:  Entity-Relationship Model 实体-联系（E-R）模型</vt:lpstr>
      <vt:lpstr>Chapter 7:  Entity-Relationship Model</vt:lpstr>
      <vt:lpstr>Modeling</vt:lpstr>
      <vt:lpstr>Entity Sets instructor and student</vt:lpstr>
      <vt:lpstr>Relationship Sets</vt:lpstr>
      <vt:lpstr>Relationship Set advisor</vt:lpstr>
      <vt:lpstr>Relationship Sets (Cont.)</vt:lpstr>
      <vt:lpstr>Degree of a Relationship Set</vt:lpstr>
      <vt:lpstr>Attributes</vt:lpstr>
      <vt:lpstr>Composite Attributes</vt:lpstr>
      <vt:lpstr>Mapping Cardinality Constraints</vt:lpstr>
      <vt:lpstr>Mapping Cardinalities</vt:lpstr>
      <vt:lpstr>Mapping Cardinalities </vt:lpstr>
      <vt:lpstr>Keys</vt:lpstr>
      <vt:lpstr>Keys for Relationship Sets</vt:lpstr>
      <vt:lpstr>Redundant Attributes</vt:lpstr>
      <vt:lpstr>E-R Diagrams</vt:lpstr>
      <vt:lpstr>Entity With Composite, Multivalued, and Derived Attributes</vt:lpstr>
      <vt:lpstr>Relationship Sets with Attributes</vt:lpstr>
      <vt:lpstr>Roles</vt:lpstr>
      <vt:lpstr>Cardinality Constraints</vt:lpstr>
      <vt:lpstr>One-to-One Relationship</vt:lpstr>
      <vt:lpstr>One-to-Many Relationship</vt:lpstr>
      <vt:lpstr>Many-to-One Relationships</vt:lpstr>
      <vt:lpstr>Many-to-Many Relationship</vt:lpstr>
      <vt:lpstr>Participation of an Entity Set in a Relationship Set</vt:lpstr>
      <vt:lpstr>Alternative Notation for Cardinality Limits</vt:lpstr>
      <vt:lpstr>E-R Diagram with a Ternary Relationship</vt:lpstr>
      <vt:lpstr>Cardinality Constraints on Ternary Relationship</vt:lpstr>
      <vt:lpstr>How about doing an ER design interactively on the board? Suggest an application to be modeled.</vt:lpstr>
      <vt:lpstr>Weak Entity Sets</vt:lpstr>
      <vt:lpstr>Weak Entity Sets (Cont.)</vt:lpstr>
      <vt:lpstr>Weak Entity Sets (Cont.)</vt:lpstr>
      <vt:lpstr>E-R Diagram for a University Enterprise</vt:lpstr>
      <vt:lpstr>Reduction to Relational Schemas</vt:lpstr>
      <vt:lpstr>Reduction to Relation Schemas</vt:lpstr>
      <vt:lpstr>Representing Entity Sets With Simple Attributes</vt:lpstr>
      <vt:lpstr>Representing Relationship Sets</vt:lpstr>
      <vt:lpstr>Redundancy of Schemas</vt:lpstr>
      <vt:lpstr>Redundancy of Schemas (Cont.)</vt:lpstr>
      <vt:lpstr>Composite and Multivalued Attributes</vt:lpstr>
      <vt:lpstr>Composite and Multivalued Attributes</vt:lpstr>
      <vt:lpstr>Multivalued Attributes (Cont.)</vt:lpstr>
      <vt:lpstr>Design Issues</vt:lpstr>
      <vt:lpstr>Design Issues</vt:lpstr>
      <vt:lpstr>Design Issues</vt:lpstr>
      <vt:lpstr>Binary Vs. Non-Binary Relationships</vt:lpstr>
      <vt:lpstr>Converting Non-Binary Relationships to Binary Form</vt:lpstr>
      <vt:lpstr>Converting Non-Binary Relationships (Cont.)</vt:lpstr>
      <vt:lpstr>Extended ER Features</vt:lpstr>
      <vt:lpstr>Extended E-R Features: Specialization</vt:lpstr>
      <vt:lpstr>Specialization Example</vt:lpstr>
      <vt:lpstr>Extended ER Features: Generalization</vt:lpstr>
      <vt:lpstr>Specialization and Generalization (Cont.)</vt:lpstr>
      <vt:lpstr>Design Constraints on a Specialization/Generalization</vt:lpstr>
      <vt:lpstr>Design Constraints on a Specialization/Generalization (Cont.)</vt:lpstr>
      <vt:lpstr>Aggregation</vt:lpstr>
      <vt:lpstr>Aggregation (Cont.)</vt:lpstr>
      <vt:lpstr>Aggregation (Cont.)</vt:lpstr>
      <vt:lpstr>Representing Specialization via Schemas</vt:lpstr>
      <vt:lpstr>Representing Specialization as Schemas (Cont.)</vt:lpstr>
      <vt:lpstr>Schemas Corresponding to Aggregation</vt:lpstr>
      <vt:lpstr>Schemas Corresponding to Aggregation (Cont.)</vt:lpstr>
      <vt:lpstr>E-R Design Decisions</vt:lpstr>
      <vt:lpstr>How about doing another ER design interactively on the board?</vt:lpstr>
      <vt:lpstr>Summary of Symbols Used in E-R Notation</vt:lpstr>
      <vt:lpstr>Symbols Used in E-R Notation (Cont.)</vt:lpstr>
      <vt:lpstr>Alternative ER Notations</vt:lpstr>
      <vt:lpstr>Alternative ER Notations</vt:lpstr>
      <vt:lpstr>UML </vt:lpstr>
      <vt:lpstr>ER vs. UML Class Diagrams</vt:lpstr>
      <vt:lpstr>ER vs. UML Class Diagrams</vt:lpstr>
      <vt:lpstr>UML Class Diagrams (Cont.)</vt:lpstr>
      <vt:lpstr>End of Chapter 7 </vt:lpstr>
      <vt:lpstr>Figure 7.01</vt:lpstr>
      <vt:lpstr>Figure 7.02</vt:lpstr>
      <vt:lpstr>Figure 7.03</vt:lpstr>
      <vt:lpstr>Figure 7.04</vt:lpstr>
      <vt:lpstr>Figure 7.05</vt:lpstr>
      <vt:lpstr>Figure 7.06</vt:lpstr>
      <vt:lpstr>Figure 7.07</vt:lpstr>
      <vt:lpstr>Figure 7.08</vt:lpstr>
      <vt:lpstr>Figure 7.09</vt:lpstr>
      <vt:lpstr>Figure 7.10</vt:lpstr>
      <vt:lpstr>Figure 7.11</vt:lpstr>
      <vt:lpstr>Figure 7.12</vt:lpstr>
      <vt:lpstr>Figure 7.13</vt:lpstr>
      <vt:lpstr>Figure 7.14</vt:lpstr>
      <vt:lpstr>Figure 7.15</vt:lpstr>
      <vt:lpstr>Figure 7.17</vt:lpstr>
      <vt:lpstr>Figure 7.18</vt:lpstr>
      <vt:lpstr>Figure 7.19</vt:lpstr>
      <vt:lpstr>Figure 7.20</vt:lpstr>
      <vt:lpstr>Figure 7.21</vt:lpstr>
      <vt:lpstr>Figure 7.22</vt:lpstr>
      <vt:lpstr>Figure 7.23</vt:lpstr>
      <vt:lpstr>Figure 7.24</vt:lpstr>
      <vt:lpstr>Figure 7.25</vt:lpstr>
      <vt:lpstr>Figure 7.26</vt:lpstr>
      <vt:lpstr>Figure 7.27</vt:lpstr>
      <vt:lpstr>Figure 7.28</vt:lpstr>
      <vt:lpstr>Figure 7.29</vt:lpstr>
      <vt:lpstr>Custom Show 1</vt:lpstr>
    </vt:vector>
  </TitlesOfParts>
  <Company>Lucent Technologies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 Introduction</dc:title>
  <dc:creator>Marilyn Turnamian</dc:creator>
  <cp:lastModifiedBy>JIANWEI JIANG</cp:lastModifiedBy>
  <cp:revision>329</cp:revision>
  <cp:lastPrinted>2005-01-10T21:51:57Z</cp:lastPrinted>
  <dcterms:created xsi:type="dcterms:W3CDTF">2009-12-21T15:40:15Z</dcterms:created>
  <dcterms:modified xsi:type="dcterms:W3CDTF">2018-04-02T22:42:17Z</dcterms:modified>
</cp:coreProperties>
</file>